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73" r:id="rId1"/>
  </p:sldMasterIdLst>
  <p:notesMasterIdLst>
    <p:notesMasterId r:id="rId15"/>
  </p:notesMasterIdLst>
  <p:handoutMasterIdLst>
    <p:handoutMasterId r:id="rId16"/>
  </p:handoutMasterIdLst>
  <p:sldIdLst>
    <p:sldId id="256" r:id="rId2"/>
    <p:sldId id="268" r:id="rId3"/>
    <p:sldId id="258" r:id="rId4"/>
    <p:sldId id="257" r:id="rId5"/>
    <p:sldId id="262" r:id="rId6"/>
    <p:sldId id="266" r:id="rId7"/>
    <p:sldId id="267" r:id="rId8"/>
    <p:sldId id="263" r:id="rId9"/>
    <p:sldId id="269" r:id="rId10"/>
    <p:sldId id="259" r:id="rId11"/>
    <p:sldId id="260" r:id="rId12"/>
    <p:sldId id="264" r:id="rId13"/>
    <p:sldId id="265" r:id="rId14"/>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84" autoAdjust="0"/>
    <p:restoredTop sz="94660"/>
  </p:normalViewPr>
  <p:slideViewPr>
    <p:cSldViewPr snapToGrid="0">
      <p:cViewPr varScale="1">
        <p:scale>
          <a:sx n="74" d="100"/>
          <a:sy n="74" d="100"/>
        </p:scale>
        <p:origin x="54"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seo@zaw.att.ne.jp" userId="4ecf0ad1814998e4" providerId="LiveId" clId="{50DF277A-C161-439D-B90B-68C8BD0B7321}"/>
    <pc:docChg chg="custSel modSld modNotesMaster modHandout">
      <pc:chgData name="sseo@zaw.att.ne.jp" userId="4ecf0ad1814998e4" providerId="LiveId" clId="{50DF277A-C161-439D-B90B-68C8BD0B7321}" dt="2018-02-03T08:33:34.484" v="255" actId="313"/>
      <pc:docMkLst>
        <pc:docMk/>
      </pc:docMkLst>
      <pc:sldChg chg="delSp modSp">
        <pc:chgData name="sseo@zaw.att.ne.jp" userId="4ecf0ad1814998e4" providerId="LiveId" clId="{50DF277A-C161-439D-B90B-68C8BD0B7321}" dt="2018-02-03T08:28:07.682" v="241" actId="1076"/>
        <pc:sldMkLst>
          <pc:docMk/>
          <pc:sldMk cId="161306188" sldId="257"/>
        </pc:sldMkLst>
        <pc:picChg chg="del">
          <ac:chgData name="sseo@zaw.att.ne.jp" userId="4ecf0ad1814998e4" providerId="LiveId" clId="{50DF277A-C161-439D-B90B-68C8BD0B7321}" dt="2018-02-03T08:27:25.764" v="237" actId="478"/>
          <ac:picMkLst>
            <pc:docMk/>
            <pc:sldMk cId="161306188" sldId="257"/>
            <ac:picMk id="2" creationId="{F0CA191F-EF0C-47F9-A027-C2A9491E2905}"/>
          </ac:picMkLst>
        </pc:picChg>
        <pc:picChg chg="mod">
          <ac:chgData name="sseo@zaw.att.ne.jp" userId="4ecf0ad1814998e4" providerId="LiveId" clId="{50DF277A-C161-439D-B90B-68C8BD0B7321}" dt="2018-02-03T08:28:07.682" v="241" actId="1076"/>
          <ac:picMkLst>
            <pc:docMk/>
            <pc:sldMk cId="161306188" sldId="257"/>
            <ac:picMk id="6" creationId="{ACA66D94-2071-4488-8AF7-80C682E6B050}"/>
          </ac:picMkLst>
        </pc:picChg>
      </pc:sldChg>
      <pc:sldChg chg="modSp">
        <pc:chgData name="sseo@zaw.att.ne.jp" userId="4ecf0ad1814998e4" providerId="LiveId" clId="{50DF277A-C161-439D-B90B-68C8BD0B7321}" dt="2018-02-03T08:12:42.515" v="236" actId="255"/>
        <pc:sldMkLst>
          <pc:docMk/>
          <pc:sldMk cId="922215674" sldId="259"/>
        </pc:sldMkLst>
        <pc:spChg chg="mod">
          <ac:chgData name="sseo@zaw.att.ne.jp" userId="4ecf0ad1814998e4" providerId="LiveId" clId="{50DF277A-C161-439D-B90B-68C8BD0B7321}" dt="2018-02-03T08:12:42.515" v="236" actId="255"/>
          <ac:spMkLst>
            <pc:docMk/>
            <pc:sldMk cId="922215674" sldId="259"/>
            <ac:spMk id="2" creationId="{036E8A46-23E5-4EE3-A40F-2C2AFD53B039}"/>
          </ac:spMkLst>
        </pc:spChg>
      </pc:sldChg>
      <pc:sldChg chg="delSp modSp">
        <pc:chgData name="sseo@zaw.att.ne.jp" userId="4ecf0ad1814998e4" providerId="LiveId" clId="{50DF277A-C161-439D-B90B-68C8BD0B7321}" dt="2018-02-03T08:29:49.727" v="244" actId="1076"/>
        <pc:sldMkLst>
          <pc:docMk/>
          <pc:sldMk cId="490486348" sldId="262"/>
        </pc:sldMkLst>
        <pc:spChg chg="mod">
          <ac:chgData name="sseo@zaw.att.ne.jp" userId="4ecf0ad1814998e4" providerId="LiveId" clId="{50DF277A-C161-439D-B90B-68C8BD0B7321}" dt="2018-02-03T08:10:48.309" v="232" actId="20577"/>
          <ac:spMkLst>
            <pc:docMk/>
            <pc:sldMk cId="490486348" sldId="262"/>
            <ac:spMk id="4" creationId="{34606BF9-1EA1-43C9-AEFD-E165A14B173C}"/>
          </ac:spMkLst>
        </pc:spChg>
        <pc:picChg chg="del">
          <ac:chgData name="sseo@zaw.att.ne.jp" userId="4ecf0ad1814998e4" providerId="LiveId" clId="{50DF277A-C161-439D-B90B-68C8BD0B7321}" dt="2018-02-03T08:29:26.765" v="242" actId="478"/>
          <ac:picMkLst>
            <pc:docMk/>
            <pc:sldMk cId="490486348" sldId="262"/>
            <ac:picMk id="2" creationId="{355A3A79-D88F-4E53-83C0-B090EF553A38}"/>
          </ac:picMkLst>
        </pc:picChg>
        <pc:picChg chg="mod">
          <ac:chgData name="sseo@zaw.att.ne.jp" userId="4ecf0ad1814998e4" providerId="LiveId" clId="{50DF277A-C161-439D-B90B-68C8BD0B7321}" dt="2018-02-03T08:29:49.727" v="244" actId="1076"/>
          <ac:picMkLst>
            <pc:docMk/>
            <pc:sldMk cId="490486348" sldId="262"/>
            <ac:picMk id="5" creationId="{F8163EE0-52E4-4B55-8210-5F18726BBA3F}"/>
          </ac:picMkLst>
        </pc:picChg>
      </pc:sldChg>
      <pc:sldChg chg="addSp delSp modSp">
        <pc:chgData name="sseo@zaw.att.ne.jp" userId="4ecf0ad1814998e4" providerId="LiveId" clId="{50DF277A-C161-439D-B90B-68C8BD0B7321}" dt="2018-02-03T07:38:10.135" v="50" actId="1076"/>
        <pc:sldMkLst>
          <pc:docMk/>
          <pc:sldMk cId="2271438257" sldId="264"/>
        </pc:sldMkLst>
        <pc:picChg chg="del">
          <ac:chgData name="sseo@zaw.att.ne.jp" userId="4ecf0ad1814998e4" providerId="LiveId" clId="{50DF277A-C161-439D-B90B-68C8BD0B7321}" dt="2018-02-03T07:37:23.998" v="44" actId="478"/>
          <ac:picMkLst>
            <pc:docMk/>
            <pc:sldMk cId="2271438257" sldId="264"/>
            <ac:picMk id="4" creationId="{E0F1C47D-3F84-4F42-A039-39D33F0C1181}"/>
          </ac:picMkLst>
        </pc:picChg>
        <pc:picChg chg="add mod">
          <ac:chgData name="sseo@zaw.att.ne.jp" userId="4ecf0ad1814998e4" providerId="LiveId" clId="{50DF277A-C161-439D-B90B-68C8BD0B7321}" dt="2018-02-03T07:38:10.135" v="50" actId="1076"/>
          <ac:picMkLst>
            <pc:docMk/>
            <pc:sldMk cId="2271438257" sldId="264"/>
            <ac:picMk id="6" creationId="{50D582A5-E5DE-4D55-A723-C0C927DCA40C}"/>
          </ac:picMkLst>
        </pc:picChg>
      </pc:sldChg>
      <pc:sldChg chg="modSp">
        <pc:chgData name="sseo@zaw.att.ne.jp" userId="4ecf0ad1814998e4" providerId="LiveId" clId="{50DF277A-C161-439D-B90B-68C8BD0B7321}" dt="2018-02-03T07:28:32.570" v="43"/>
        <pc:sldMkLst>
          <pc:docMk/>
          <pc:sldMk cId="1135127658" sldId="265"/>
        </pc:sldMkLst>
        <pc:spChg chg="mod">
          <ac:chgData name="sseo@zaw.att.ne.jp" userId="4ecf0ad1814998e4" providerId="LiveId" clId="{50DF277A-C161-439D-B90B-68C8BD0B7321}" dt="2018-02-03T07:28:32.570" v="43"/>
          <ac:spMkLst>
            <pc:docMk/>
            <pc:sldMk cId="1135127658" sldId="265"/>
            <ac:spMk id="2" creationId="{036E8A46-23E5-4EE3-A40F-2C2AFD53B039}"/>
          </ac:spMkLst>
        </pc:spChg>
      </pc:sldChg>
      <pc:sldChg chg="addSp delSp modSp">
        <pc:chgData name="sseo@zaw.att.ne.jp" userId="4ecf0ad1814998e4" providerId="LiveId" clId="{50DF277A-C161-439D-B90B-68C8BD0B7321}" dt="2018-02-03T08:33:34.484" v="255" actId="313"/>
        <pc:sldMkLst>
          <pc:docMk/>
          <pc:sldMk cId="2264225281" sldId="266"/>
        </pc:sldMkLst>
        <pc:spChg chg="mod">
          <ac:chgData name="sseo@zaw.att.ne.jp" userId="4ecf0ad1814998e4" providerId="LiveId" clId="{50DF277A-C161-439D-B90B-68C8BD0B7321}" dt="2018-02-03T08:33:34.484" v="255" actId="313"/>
          <ac:spMkLst>
            <pc:docMk/>
            <pc:sldMk cId="2264225281" sldId="266"/>
            <ac:spMk id="4" creationId="{34606BF9-1EA1-43C9-AEFD-E165A14B173C}"/>
          </ac:spMkLst>
        </pc:spChg>
        <pc:spChg chg="del">
          <ac:chgData name="sseo@zaw.att.ne.jp" userId="4ecf0ad1814998e4" providerId="LiveId" clId="{50DF277A-C161-439D-B90B-68C8BD0B7321}" dt="2018-02-03T07:15:01.162" v="0" actId="478"/>
          <ac:spMkLst>
            <pc:docMk/>
            <pc:sldMk cId="2264225281" sldId="266"/>
            <ac:spMk id="6" creationId="{00000000-0000-0000-0000-000000000000}"/>
          </ac:spMkLst>
        </pc:spChg>
        <pc:spChg chg="add mod">
          <ac:chgData name="sseo@zaw.att.ne.jp" userId="4ecf0ad1814998e4" providerId="LiveId" clId="{50DF277A-C161-439D-B90B-68C8BD0B7321}" dt="2018-02-03T08:33:29.281" v="253" actId="313"/>
          <ac:spMkLst>
            <pc:docMk/>
            <pc:sldMk cId="2264225281" sldId="266"/>
            <ac:spMk id="8" creationId="{CBDFC3E5-7A8D-41FF-A255-79A5E8F8CE81}"/>
          </ac:spMkLst>
        </pc:spChg>
        <pc:picChg chg="del">
          <ac:chgData name="sseo@zaw.att.ne.jp" userId="4ecf0ad1814998e4" providerId="LiveId" clId="{50DF277A-C161-439D-B90B-68C8BD0B7321}" dt="2018-02-03T08:31:04.075" v="245" actId="478"/>
          <ac:picMkLst>
            <pc:docMk/>
            <pc:sldMk cId="2264225281" sldId="266"/>
            <ac:picMk id="2" creationId="{39D23B42-68B1-44B1-A530-6E3C89E87689}"/>
          </ac:picMkLst>
        </pc:picChg>
        <pc:picChg chg="mod">
          <ac:chgData name="sseo@zaw.att.ne.jp" userId="4ecf0ad1814998e4" providerId="LiveId" clId="{50DF277A-C161-439D-B90B-68C8BD0B7321}" dt="2018-02-03T08:31:35.340" v="249" actId="1076"/>
          <ac:picMkLst>
            <pc:docMk/>
            <pc:sldMk cId="2264225281" sldId="266"/>
            <ac:picMk id="5" creationId="{4FC24E4F-FCB3-490A-9641-F904501F6B34}"/>
          </ac:picMkLst>
        </pc:picChg>
      </pc:sldChg>
      <pc:sldChg chg="modSp">
        <pc:chgData name="sseo@zaw.att.ne.jp" userId="4ecf0ad1814998e4" providerId="LiveId" clId="{50DF277A-C161-439D-B90B-68C8BD0B7321}" dt="2018-02-03T07:17:36.434" v="15" actId="20577"/>
        <pc:sldMkLst>
          <pc:docMk/>
          <pc:sldMk cId="2558406279" sldId="269"/>
        </pc:sldMkLst>
        <pc:graphicFrameChg chg="modGraphic">
          <ac:chgData name="sseo@zaw.att.ne.jp" userId="4ecf0ad1814998e4" providerId="LiveId" clId="{50DF277A-C161-439D-B90B-68C8BD0B7321}" dt="2018-02-03T07:17:36.434" v="15" actId="20577"/>
          <ac:graphicFrameMkLst>
            <pc:docMk/>
            <pc:sldMk cId="2558406279" sldId="269"/>
            <ac:graphicFrameMk id="3" creationId="{741A500A-1699-46A4-AFA9-2E53AA084B84}"/>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413039DB-13EA-44E2-AA7F-7BC8BDDE951A}"/>
              </a:ext>
            </a:extLst>
          </p:cNvPr>
          <p:cNvSpPr>
            <a:spLocks noGrp="1"/>
          </p:cNvSpPr>
          <p:nvPr>
            <p:ph type="hdr" sz="quarter"/>
          </p:nvPr>
        </p:nvSpPr>
        <p:spPr>
          <a:xfrm>
            <a:off x="1" y="1"/>
            <a:ext cx="2984871" cy="502546"/>
          </a:xfrm>
          <a:prstGeom prst="rect">
            <a:avLst/>
          </a:prstGeom>
        </p:spPr>
        <p:txBody>
          <a:bodyPr vert="horz" lIns="92378" tIns="46188" rIns="92378" bIns="46188"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A1BBDC36-9200-4423-8896-25B42B6A93F3}"/>
              </a:ext>
            </a:extLst>
          </p:cNvPr>
          <p:cNvSpPr>
            <a:spLocks noGrp="1"/>
          </p:cNvSpPr>
          <p:nvPr>
            <p:ph type="dt" sz="quarter" idx="1"/>
          </p:nvPr>
        </p:nvSpPr>
        <p:spPr>
          <a:xfrm>
            <a:off x="3901700" y="1"/>
            <a:ext cx="2984871" cy="502546"/>
          </a:xfrm>
          <a:prstGeom prst="rect">
            <a:avLst/>
          </a:prstGeom>
        </p:spPr>
        <p:txBody>
          <a:bodyPr vert="horz" lIns="92378" tIns="46188" rIns="92378" bIns="46188" rtlCol="0"/>
          <a:lstStyle>
            <a:lvl1pPr algn="r">
              <a:defRPr sz="1200"/>
            </a:lvl1pPr>
          </a:lstStyle>
          <a:p>
            <a:endParaRPr kumimoji="1" lang="ja-JP" altLang="en-US"/>
          </a:p>
        </p:txBody>
      </p:sp>
      <p:sp>
        <p:nvSpPr>
          <p:cNvPr id="4" name="フッター プレースホルダー 3">
            <a:extLst>
              <a:ext uri="{FF2B5EF4-FFF2-40B4-BE49-F238E27FC236}">
                <a16:creationId xmlns:a16="http://schemas.microsoft.com/office/drawing/2014/main" id="{52484715-848A-457A-86DF-ABACB7B41C82}"/>
              </a:ext>
            </a:extLst>
          </p:cNvPr>
          <p:cNvSpPr>
            <a:spLocks noGrp="1"/>
          </p:cNvSpPr>
          <p:nvPr>
            <p:ph type="ftr" sz="quarter" idx="2"/>
          </p:nvPr>
        </p:nvSpPr>
        <p:spPr>
          <a:xfrm>
            <a:off x="1" y="9516168"/>
            <a:ext cx="2984871" cy="502546"/>
          </a:xfrm>
          <a:prstGeom prst="rect">
            <a:avLst/>
          </a:prstGeom>
        </p:spPr>
        <p:txBody>
          <a:bodyPr vert="horz" lIns="92378" tIns="46188" rIns="92378" bIns="46188"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21820D35-94DC-448E-8A1B-8A674C352607}"/>
              </a:ext>
            </a:extLst>
          </p:cNvPr>
          <p:cNvSpPr>
            <a:spLocks noGrp="1"/>
          </p:cNvSpPr>
          <p:nvPr>
            <p:ph type="sldNum" sz="quarter" idx="3"/>
          </p:nvPr>
        </p:nvSpPr>
        <p:spPr>
          <a:xfrm>
            <a:off x="3901700" y="9516168"/>
            <a:ext cx="2984871" cy="502546"/>
          </a:xfrm>
          <a:prstGeom prst="rect">
            <a:avLst/>
          </a:prstGeom>
        </p:spPr>
        <p:txBody>
          <a:bodyPr vert="horz" lIns="92378" tIns="46188" rIns="92378" bIns="46188" rtlCol="0" anchor="b"/>
          <a:lstStyle>
            <a:lvl1pPr algn="r">
              <a:defRPr sz="1200"/>
            </a:lvl1pPr>
          </a:lstStyle>
          <a:p>
            <a:fld id="{4608D740-76AE-412A-8B29-A31A39E816EF}" type="slidenum">
              <a:rPr kumimoji="1" lang="ja-JP" altLang="en-US" smtClean="0"/>
              <a:t>‹#›</a:t>
            </a:fld>
            <a:endParaRPr kumimoji="1" lang="ja-JP" altLang="en-US"/>
          </a:p>
        </p:txBody>
      </p:sp>
    </p:spTree>
    <p:extLst>
      <p:ext uri="{BB962C8B-B14F-4D97-AF65-F5344CB8AC3E}">
        <p14:creationId xmlns:p14="http://schemas.microsoft.com/office/powerpoint/2010/main" val="202404516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84871" cy="502675"/>
          </a:xfrm>
          <a:prstGeom prst="rect">
            <a:avLst/>
          </a:prstGeom>
        </p:spPr>
        <p:txBody>
          <a:bodyPr vert="horz" lIns="92378" tIns="46188" rIns="92378" bIns="46188"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1700" y="3"/>
            <a:ext cx="2984871" cy="502675"/>
          </a:xfrm>
          <a:prstGeom prst="rect">
            <a:avLst/>
          </a:prstGeom>
        </p:spPr>
        <p:txBody>
          <a:bodyPr vert="horz" lIns="92378" tIns="46188" rIns="92378" bIns="46188"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36563" y="1250950"/>
            <a:ext cx="6015037" cy="3382963"/>
          </a:xfrm>
          <a:prstGeom prst="rect">
            <a:avLst/>
          </a:prstGeom>
          <a:noFill/>
          <a:ln w="12700">
            <a:solidFill>
              <a:prstClr val="black"/>
            </a:solidFill>
          </a:ln>
        </p:spPr>
        <p:txBody>
          <a:bodyPr vert="horz" lIns="92378" tIns="46188" rIns="92378" bIns="46188" rtlCol="0" anchor="ctr"/>
          <a:lstStyle/>
          <a:p>
            <a:endParaRPr lang="ja-JP" altLang="en-US"/>
          </a:p>
        </p:txBody>
      </p:sp>
      <p:sp>
        <p:nvSpPr>
          <p:cNvPr id="5" name="ノート プレースホルダー 4"/>
          <p:cNvSpPr>
            <a:spLocks noGrp="1"/>
          </p:cNvSpPr>
          <p:nvPr>
            <p:ph type="body" sz="quarter" idx="3"/>
          </p:nvPr>
        </p:nvSpPr>
        <p:spPr>
          <a:xfrm>
            <a:off x="688817" y="4821506"/>
            <a:ext cx="5510530" cy="3944868"/>
          </a:xfrm>
          <a:prstGeom prst="rect">
            <a:avLst/>
          </a:prstGeom>
        </p:spPr>
        <p:txBody>
          <a:bodyPr vert="horz" lIns="92378" tIns="46188" rIns="92378" bIns="4618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516039"/>
            <a:ext cx="2984871" cy="502674"/>
          </a:xfrm>
          <a:prstGeom prst="rect">
            <a:avLst/>
          </a:prstGeom>
        </p:spPr>
        <p:txBody>
          <a:bodyPr vert="horz" lIns="92378" tIns="46188" rIns="92378" bIns="4618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1700" y="9516039"/>
            <a:ext cx="2984871" cy="502674"/>
          </a:xfrm>
          <a:prstGeom prst="rect">
            <a:avLst/>
          </a:prstGeom>
        </p:spPr>
        <p:txBody>
          <a:bodyPr vert="horz" lIns="92378" tIns="46188" rIns="92378" bIns="46188" rtlCol="0" anchor="b"/>
          <a:lstStyle>
            <a:lvl1pPr algn="r">
              <a:defRPr sz="1200"/>
            </a:lvl1pPr>
          </a:lstStyle>
          <a:p>
            <a:fld id="{8C9614A0-3CE1-4909-B40C-11F1D4F26ECC}" type="slidenum">
              <a:rPr kumimoji="1" lang="ja-JP" altLang="en-US" smtClean="0"/>
              <a:t>‹#›</a:t>
            </a:fld>
            <a:endParaRPr kumimoji="1" lang="ja-JP" altLang="en-US"/>
          </a:p>
        </p:txBody>
      </p:sp>
    </p:spTree>
    <p:extLst>
      <p:ext uri="{BB962C8B-B14F-4D97-AF65-F5344CB8AC3E}">
        <p14:creationId xmlns:p14="http://schemas.microsoft.com/office/powerpoint/2010/main" val="2131854786"/>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7C4CC4-9282-48A1-A717-6763738B6E36}"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359450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339733134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08934054"/>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4361048"/>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738716420"/>
      </p:ext>
    </p:extLst>
  </p:cSld>
  <p:clrMapOvr>
    <a:masterClrMapping/>
  </p:clrMapOvr>
  <p:hf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766638646"/>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2B0454-38B6-4F8C-B866-4FD8A47B07C7}" type="datetime1">
              <a:rPr kumimoji="1" lang="ja-JP" altLang="en-US" smtClean="0"/>
              <a:t>2018/2/3</a:t>
            </a:fld>
            <a:endParaRPr kumimoji="1" lang="ja-JP" altLang="en-US"/>
          </a:p>
        </p:txBody>
      </p:sp>
      <p:sp>
        <p:nvSpPr>
          <p:cNvPr id="4"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4211810592"/>
      </p:ext>
    </p:extLst>
  </p:cSld>
  <p:clrMapOvr>
    <a:masterClrMapping/>
  </p:clrMapOvr>
  <p:hf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52A90C9-CF41-4210-8EDE-0B80398194A6}"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521730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0E6EA4-95B3-4A4E-BE74-FD3BC220F410}"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68833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470D213C-8430-47BE-8E6A-6CB091886729}"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1900675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4C8943-05E4-4F67-95FD-24151461C376}" type="datetime1">
              <a:rPr kumimoji="1" lang="ja-JP" altLang="en-US" smtClean="0"/>
              <a:t>2018/2/3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1732489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4C5BA4-E635-4233-A560-7E382C1DBEF5}" type="datetime1">
              <a:rPr kumimoji="1" lang="ja-JP" altLang="en-US" smtClean="0"/>
              <a:t>2018/2/3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307510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5B96C67E-E231-4ADD-ADEE-F5C1E4DFB3F4}" type="datetime1">
              <a:rPr kumimoji="1" lang="ja-JP" altLang="en-US" smtClean="0"/>
              <a:t>2018/2/3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3663184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5D4D6FBC-DB1B-4DD8-941C-6236FD7B1F0B}" type="datetime1">
              <a:rPr kumimoji="1" lang="ja-JP" altLang="en-US" smtClean="0"/>
              <a:t>2018/2/3</a:t>
            </a:fld>
            <a:endParaRPr kumimoji="1" lang="ja-JP" altLang="en-US"/>
          </a:p>
        </p:txBody>
      </p:sp>
      <p:sp>
        <p:nvSpPr>
          <p:cNvPr id="5" name="Footer Placeholder 3"/>
          <p:cNvSpPr>
            <a:spLocks noGrp="1"/>
          </p:cNvSpPr>
          <p:nvPr>
            <p:ph type="ftr" sz="quarter" idx="11"/>
          </p:nvPr>
        </p:nvSpPr>
        <p:spPr/>
        <p:txBody>
          <a:bodyPr/>
          <a:lstStyle/>
          <a:p>
            <a:endParaRPr kumimoji="1" lang="ja-JP" altLang="en-US"/>
          </a:p>
        </p:txBody>
      </p:sp>
      <p:sp>
        <p:nvSpPr>
          <p:cNvPr id="6" name="Slide Number Placeholder 4"/>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106952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F35D1AF-AAD8-4780-9FF5-67E2611B7143}" type="datetime1">
              <a:rPr kumimoji="1" lang="ja-JP" altLang="en-US" smtClean="0"/>
              <a:t>2018/2/3</a:t>
            </a:fld>
            <a:endParaRPr kumimoji="1" lang="ja-JP" altLang="en-US"/>
          </a:p>
        </p:txBody>
      </p:sp>
      <p:sp>
        <p:nvSpPr>
          <p:cNvPr id="5" name="Footer Placeholder 2"/>
          <p:cNvSpPr>
            <a:spLocks noGrp="1"/>
          </p:cNvSpPr>
          <p:nvPr>
            <p:ph type="ftr" sz="quarter" idx="11"/>
          </p:nvPr>
        </p:nvSpPr>
        <p:spPr/>
        <p:txBody>
          <a:bodyPr/>
          <a:lstStyle/>
          <a:p>
            <a:endParaRPr kumimoji="1" lang="ja-JP" altLang="en-US"/>
          </a:p>
        </p:txBody>
      </p:sp>
      <p:sp>
        <p:nvSpPr>
          <p:cNvPr id="6" name="Slide Number Placeholder 3"/>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165031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9A5EDCDE-8CF2-4354-B58D-B165BF6923FF}" type="datetime1">
              <a:rPr kumimoji="1" lang="ja-JP" altLang="en-US" smtClean="0"/>
              <a:t>2018/2/3</a:t>
            </a:fld>
            <a:endParaRPr kumimoji="1" lang="ja-JP" altLang="en-US"/>
          </a:p>
        </p:txBody>
      </p:sp>
      <p:sp>
        <p:nvSpPr>
          <p:cNvPr id="5" name="Footer Placeholder 5"/>
          <p:cNvSpPr>
            <a:spLocks noGrp="1"/>
          </p:cNvSpPr>
          <p:nvPr>
            <p:ph type="ftr" sz="quarter" idx="11"/>
          </p:nvPr>
        </p:nvSpPr>
        <p:spPr/>
        <p:txBody>
          <a:bodyPr/>
          <a:lstStyle/>
          <a:p>
            <a:endParaRPr kumimoji="1" lang="ja-JP" altLang="en-US"/>
          </a:p>
        </p:txBody>
      </p:sp>
      <p:sp>
        <p:nvSpPr>
          <p:cNvPr id="6" name="Slide Number Placeholder 6"/>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219884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48C91DC-61D3-4C5D-A443-E6AB5D3B2B3B}" type="datetime1">
              <a:rPr kumimoji="1" lang="ja-JP" altLang="en-US" smtClean="0"/>
              <a:t>2018/2/3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421521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D42B0454-38B6-4F8C-B866-4FD8A47B07C7}" type="datetime1">
              <a:rPr kumimoji="1" lang="ja-JP" altLang="en-US" smtClean="0"/>
              <a:t>2018/2/3</a:t>
            </a:fld>
            <a:endParaRPr kumimoji="1" lang="ja-JP" alt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B6BECE2A-25ED-4A44-995F-F70E3A4F62E5}" type="slidenum">
              <a:rPr kumimoji="1" lang="ja-JP" altLang="en-US" smtClean="0"/>
              <a:t>‹#›</a:t>
            </a:fld>
            <a:endParaRPr kumimoji="1" lang="ja-JP" altLang="en-US"/>
          </a:p>
        </p:txBody>
      </p:sp>
    </p:spTree>
    <p:extLst>
      <p:ext uri="{BB962C8B-B14F-4D97-AF65-F5344CB8AC3E}">
        <p14:creationId xmlns:p14="http://schemas.microsoft.com/office/powerpoint/2010/main" val="4280102062"/>
      </p:ext>
    </p:extLst>
  </p:cSld>
  <p:clrMap bg1="dk1" tx1="lt1" bg2="dk2" tx2="lt2" accent1="accent1" accent2="accent2" accent3="accent3" accent4="accent4" accent5="accent5" accent6="accent6" hlink="hlink" folHlink="folHlink"/>
  <p:sldLayoutIdLst>
    <p:sldLayoutId id="2147483974" r:id="rId1"/>
    <p:sldLayoutId id="2147483975" r:id="rId2"/>
    <p:sldLayoutId id="2147483976" r:id="rId3"/>
    <p:sldLayoutId id="2147483977" r:id="rId4"/>
    <p:sldLayoutId id="2147483978" r:id="rId5"/>
    <p:sldLayoutId id="2147483979" r:id="rId6"/>
    <p:sldLayoutId id="2147483980" r:id="rId7"/>
    <p:sldLayoutId id="2147483981" r:id="rId8"/>
    <p:sldLayoutId id="2147483982" r:id="rId9"/>
    <p:sldLayoutId id="2147483983" r:id="rId10"/>
    <p:sldLayoutId id="2147483984" r:id="rId11"/>
    <p:sldLayoutId id="2147483985" r:id="rId12"/>
    <p:sldLayoutId id="2147483986" r:id="rId13"/>
    <p:sldLayoutId id="2147483987" r:id="rId14"/>
    <p:sldLayoutId id="2147483988" r:id="rId15"/>
    <p:sldLayoutId id="2147483989" r:id="rId16"/>
    <p:sldLayoutId id="2147483990" r:id="rId17"/>
  </p:sldLayoutIdLst>
  <p:hf hdr="0" ftr="0" dt="0"/>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1324708" y="1122363"/>
            <a:ext cx="9542584" cy="2163278"/>
          </a:xfrm>
        </p:spPr>
        <p:txBody>
          <a:bodyPr>
            <a:normAutofit/>
          </a:bodyPr>
          <a:lstStyle/>
          <a:p>
            <a:r>
              <a:rPr lang="en-US" altLang="ja-JP" sz="4500" dirty="0">
                <a:latin typeface="メイリオ" panose="020B0604030504040204" pitchFamily="50" charset="-128"/>
                <a:ea typeface="メイリオ" panose="020B0604030504040204" pitchFamily="50" charset="-128"/>
              </a:rPr>
              <a:t>Introduction to Fair Research Inc.</a:t>
            </a:r>
            <a:r>
              <a:rPr lang="en-US" altLang="ja-JP" sz="5400" dirty="0">
                <a:latin typeface="メイリオ" panose="020B0604030504040204" pitchFamily="50" charset="-128"/>
                <a:ea typeface="メイリオ" panose="020B0604030504040204" pitchFamily="50" charset="-128"/>
              </a:rPr>
              <a:t> </a:t>
            </a:r>
            <a:endParaRPr kumimoji="1" lang="ja-JP" altLang="en-US" sz="5400" dirty="0">
              <a:latin typeface="メイリオ" panose="020B0604030504040204" pitchFamily="50" charset="-128"/>
              <a:ea typeface="メイリオ" panose="020B0604030504040204" pitchFamily="50" charset="-128"/>
            </a:endParaRPr>
          </a:p>
        </p:txBody>
      </p:sp>
      <p:sp>
        <p:nvSpPr>
          <p:cNvPr id="3" name="サブタイトル 2">
            <a:extLst>
              <a:ext uri="{FF2B5EF4-FFF2-40B4-BE49-F238E27FC236}">
                <a16:creationId xmlns:a16="http://schemas.microsoft.com/office/drawing/2014/main" id="{CFD8D51A-41DB-480D-9181-81A3FA0973F8}"/>
              </a:ext>
            </a:extLst>
          </p:cNvPr>
          <p:cNvSpPr>
            <a:spLocks noGrp="1"/>
          </p:cNvSpPr>
          <p:nvPr>
            <p:ph type="subTitle" idx="1"/>
          </p:nvPr>
        </p:nvSpPr>
        <p:spPr>
          <a:xfrm>
            <a:off x="1524000" y="4264966"/>
            <a:ext cx="9144000" cy="1367971"/>
          </a:xfrm>
        </p:spPr>
        <p:txBody>
          <a:bodyPr>
            <a:noAutofit/>
          </a:bodyPr>
          <a:lstStyle/>
          <a:p>
            <a:pPr algn="ctr"/>
            <a:r>
              <a:rPr lang="en-US" altLang="ja-JP" sz="3200" cap="none" dirty="0">
                <a:latin typeface="メイリオ" panose="020B0604030504040204" pitchFamily="50" charset="-128"/>
                <a:ea typeface="メイリオ" panose="020B0604030504040204" pitchFamily="50" charset="-128"/>
              </a:rPr>
              <a:t>February 2018</a:t>
            </a:r>
          </a:p>
          <a:p>
            <a:pPr algn="ctr"/>
            <a:r>
              <a:rPr lang="en-US" altLang="ja-JP" sz="3200" cap="none" dirty="0">
                <a:latin typeface="メイリオ" panose="020B0604030504040204" pitchFamily="50" charset="-128"/>
                <a:ea typeface="メイリオ" panose="020B0604030504040204" pitchFamily="50" charset="-128"/>
              </a:rPr>
              <a:t>Fair Research Inc.</a:t>
            </a:r>
            <a:endParaRPr kumimoji="1" lang="en-US" altLang="ja-JP" sz="3200" cap="none"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E140AA6A-C487-487A-89AB-7CE373D08E36}"/>
              </a:ext>
            </a:extLst>
          </p:cNvPr>
          <p:cNvSpPr>
            <a:spLocks noGrp="1"/>
          </p:cNvSpPr>
          <p:nvPr>
            <p:ph type="sldNum" sz="quarter" idx="12"/>
          </p:nvPr>
        </p:nvSpPr>
        <p:spPr/>
        <p:txBody>
          <a:bodyPr/>
          <a:lstStyle/>
          <a:p>
            <a:fld id="{B6BECE2A-25ED-4A44-995F-F70E3A4F62E5}" type="slidenum">
              <a:rPr kumimoji="1" lang="ja-JP" altLang="en-US" sz="2000" smtClean="0"/>
              <a:t>1</a:t>
            </a:fld>
            <a:endParaRPr kumimoji="1" lang="ja-JP" altLang="en-US" sz="2000" dirty="0"/>
          </a:p>
        </p:txBody>
      </p:sp>
    </p:spTree>
    <p:extLst>
      <p:ext uri="{BB962C8B-B14F-4D97-AF65-F5344CB8AC3E}">
        <p14:creationId xmlns:p14="http://schemas.microsoft.com/office/powerpoint/2010/main" val="7314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665018" y="585884"/>
            <a:ext cx="10875817" cy="5885254"/>
          </a:xfrm>
        </p:spPr>
        <p:txBody>
          <a:bodyPr anchor="t">
            <a:normAutofit fontScale="90000"/>
          </a:bodyPr>
          <a:lstStyle/>
          <a:p>
            <a:pPr>
              <a:tabLst>
                <a:tab pos="539750" algn="l"/>
                <a:tab pos="803275" algn="l"/>
              </a:tabLst>
            </a:pPr>
            <a:r>
              <a:rPr lang="en-US" altLang="ja-JP" sz="2900" dirty="0">
                <a:latin typeface="メイリオ" panose="020B0604030504040204" pitchFamily="50" charset="-128"/>
                <a:ea typeface="メイリオ" panose="020B0604030504040204" pitchFamily="50" charset="-128"/>
              </a:rPr>
              <a:t>&lt;Team&gt;</a:t>
            </a:r>
            <a:br>
              <a:rPr kumimoji="1" lang="en-US" altLang="ja-JP" sz="3200" dirty="0">
                <a:latin typeface="メイリオ" panose="020B0604030504040204" pitchFamily="50" charset="-128"/>
                <a:ea typeface="メイリオ" panose="020B0604030504040204" pitchFamily="50" charset="-128"/>
              </a:rPr>
            </a:br>
            <a:r>
              <a:rPr lang="en-US" altLang="ja-JP" sz="2300" b="1" dirty="0">
                <a:latin typeface="メイリオ" panose="020B0604030504040204" pitchFamily="50" charset="-128"/>
              </a:rPr>
              <a:t>Tsuyoshi Suzuki, Managing Director</a:t>
            </a:r>
            <a:br>
              <a:rPr kumimoji="1" lang="en-US" altLang="ja-JP" sz="2300" dirty="0">
                <a:latin typeface="メイリオ" panose="020B0604030504040204" pitchFamily="50" charset="-128"/>
                <a:ea typeface="メイリオ" panose="020B0604030504040204" pitchFamily="50" charset="-128"/>
              </a:rPr>
            </a:br>
            <a:r>
              <a:rPr lang="en-US" altLang="ja-JP" sz="1900" dirty="0">
                <a:latin typeface="メイリオ" panose="020B0604030504040204" pitchFamily="50" charset="-128"/>
              </a:rPr>
              <a:t>Over 32 years of experience in the financial services industry in Japan, including senior management positions at Toyota Asset Management (as CIO), APS Asset Management (Singapore based boutique, as CEO &amp; CIO in Japan), Asahi Life Asset Management (as Chief Fund Manager) and Citi Global Asset Management (as Senior Portfolio Manager) for over two decades.  Served as a senior strategist of Nomura Research Institute in the early 1990’s.  Tsuyoshi has a B.A. in Economics from the University of Tokyo.  He is a Certified International Investment Analyst</a:t>
            </a:r>
            <a:r>
              <a:rPr lang="ja-JP" altLang="en-US" sz="1900" dirty="0">
                <a:latin typeface="メイリオ" panose="020B0604030504040204" pitchFamily="50" charset="-128"/>
              </a:rPr>
              <a:t> </a:t>
            </a:r>
            <a:r>
              <a:rPr lang="en-US" altLang="ja-JP" sz="1900" dirty="0">
                <a:latin typeface="メイリオ" panose="020B0604030504040204" pitchFamily="50" charset="-128"/>
              </a:rPr>
              <a:t>and a Chartered Member of the Securities Analysts Association of Japan.</a:t>
            </a:r>
            <a:br>
              <a:rPr lang="en-US" altLang="ja-JP" sz="1800" dirty="0">
                <a:latin typeface="メイリオ" panose="020B0604030504040204" pitchFamily="50" charset="-128"/>
                <a:ea typeface="メイリオ" panose="020B0604030504040204" pitchFamily="50" charset="-128"/>
              </a:rPr>
            </a:br>
            <a:br>
              <a:rPr lang="en-US" altLang="ja-JP" sz="1700" dirty="0">
                <a:latin typeface="メイリオ" panose="020B0604030504040204" pitchFamily="50" charset="-128"/>
                <a:ea typeface="メイリオ" panose="020B0604030504040204" pitchFamily="50" charset="-128"/>
              </a:rPr>
            </a:br>
            <a:r>
              <a:rPr lang="en-US" altLang="ja-JP" sz="2300" b="1" dirty="0">
                <a:latin typeface="メイリオ" panose="020B0604030504040204" pitchFamily="50" charset="-128"/>
              </a:rPr>
              <a:t>Shuichi Seo, CFA, Managing Director</a:t>
            </a:r>
            <a:br>
              <a:rPr lang="en-US" altLang="ja-JP" sz="2300" dirty="0">
                <a:latin typeface="メイリオ" panose="020B0604030504040204" pitchFamily="50" charset="-128"/>
                <a:ea typeface="メイリオ" panose="020B0604030504040204" pitchFamily="50" charset="-128"/>
              </a:rPr>
            </a:br>
            <a:r>
              <a:rPr lang="en-US" altLang="ja-JP" sz="1900" dirty="0">
                <a:latin typeface="メイリオ" panose="020B0604030504040204" pitchFamily="50" charset="-128"/>
              </a:rPr>
              <a:t>Shuichi Seo has a broad experience in research, consulting and business development on global equities. He started his career as a research analyst with Nomura Research Institute in 1984, taking charge of credit analysis of Asian semi-sovereign issuers, research on Australian equities (in Sydney), the formulation of investment strategies at Nomura Investment Management and research on European equities (in London).  Following Nomura, Shuichi served at Mitsubishi Asset Brains Co. in 2002, Nikko Asset Management in 2005 and T&amp;D Asset Management in 2011 to conduct research and business development.  He was also involved in advisory services on M&amp;A and corporate finance at IBS Securities from 2007 to 2011. Shuichi is a CFA charter holder and served as President of CFA Society Japan from 2013 to 2015.  He has a BA in Law from the University of Tokyo and an MBA from Stern School of Management of New York University.</a:t>
            </a:r>
            <a:endParaRPr kumimoji="1" lang="ja-JP" altLang="en-US" sz="19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8E9D0273-851A-465C-81F9-5A8CE93E37FA}"/>
              </a:ext>
            </a:extLst>
          </p:cNvPr>
          <p:cNvSpPr>
            <a:spLocks noGrp="1"/>
          </p:cNvSpPr>
          <p:nvPr>
            <p:ph type="sldNum" sz="quarter" idx="12"/>
          </p:nvPr>
        </p:nvSpPr>
        <p:spPr/>
        <p:txBody>
          <a:bodyPr/>
          <a:lstStyle/>
          <a:p>
            <a:fld id="{B6BECE2A-25ED-4A44-995F-F70E3A4F62E5}" type="slidenum">
              <a:rPr kumimoji="1" lang="ja-JP" altLang="en-US" sz="2000" smtClean="0"/>
              <a:t>10</a:t>
            </a:fld>
            <a:endParaRPr kumimoji="1" lang="ja-JP" altLang="en-US" sz="2000"/>
          </a:p>
        </p:txBody>
      </p:sp>
    </p:spTree>
    <p:extLst>
      <p:ext uri="{BB962C8B-B14F-4D97-AF65-F5344CB8AC3E}">
        <p14:creationId xmlns:p14="http://schemas.microsoft.com/office/powerpoint/2010/main" val="922215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845128" y="836908"/>
            <a:ext cx="10681854" cy="4982002"/>
          </a:xfrm>
        </p:spPr>
        <p:txBody>
          <a:bodyPr anchor="t">
            <a:normAutofit/>
          </a:bodyPr>
          <a:lstStyle/>
          <a:p>
            <a:pPr>
              <a:tabLst>
                <a:tab pos="539750" algn="l"/>
                <a:tab pos="803275" algn="l"/>
              </a:tabLst>
            </a:pPr>
            <a:br>
              <a:rPr kumimoji="1" lang="en-US" altLang="ja-JP" sz="3200" dirty="0">
                <a:latin typeface="メイリオ" panose="020B0604030504040204" pitchFamily="50" charset="-128"/>
                <a:ea typeface="メイリオ" panose="020B0604030504040204" pitchFamily="50" charset="-128"/>
              </a:rPr>
            </a:br>
            <a:r>
              <a:rPr lang="en-US" altLang="ja-JP" sz="2200" b="1" dirty="0">
                <a:latin typeface="メイリオ" panose="020B0604030504040204" pitchFamily="50" charset="-128"/>
              </a:rPr>
              <a:t>James Hegarty, Senior Adviser</a:t>
            </a:r>
            <a:br>
              <a:rPr kumimoji="1" lang="en-US" altLang="ja-JP" sz="2200" dirty="0">
                <a:latin typeface="メイリオ" panose="020B0604030504040204" pitchFamily="50" charset="-128"/>
                <a:ea typeface="メイリオ" panose="020B0604030504040204" pitchFamily="50" charset="-128"/>
              </a:rPr>
            </a:br>
            <a:r>
              <a:rPr lang="en-US" altLang="ja-JP" sz="2200" dirty="0">
                <a:latin typeface="メイリオ" panose="020B0604030504040204" pitchFamily="50" charset="-128"/>
              </a:rPr>
              <a:t>James is a long time resident of Japan. After graduating from a British university he received a scholarship from the Japanese government to study at the graduate school of the University of Tokyo in Japan and has been here for most of the intervening period. Much of that time has been spent in the Japanese investment industry, as a researcher and fund manager, in companies such as Barclays, Invesco and </a:t>
            </a:r>
            <a:r>
              <a:rPr lang="en-US" altLang="ja-JP" sz="2200" dirty="0" err="1">
                <a:latin typeface="メイリオ" panose="020B0604030504040204" pitchFamily="50" charset="-128"/>
              </a:rPr>
              <a:t>Amundi</a:t>
            </a:r>
            <a:r>
              <a:rPr lang="en-US" altLang="ja-JP" sz="2200" dirty="0">
                <a:latin typeface="メイリオ" panose="020B0604030504040204" pitchFamily="50" charset="-128"/>
              </a:rPr>
              <a:t>. At Fair Research James will be providing his language skills and investment experience.</a:t>
            </a:r>
            <a:br>
              <a:rPr lang="en-US" altLang="ja-JP" sz="2400" dirty="0">
                <a:latin typeface="メイリオ" panose="020B0604030504040204" pitchFamily="50" charset="-128"/>
                <a:ea typeface="メイリオ" panose="020B0604030504040204" pitchFamily="50" charset="-128"/>
              </a:rPr>
            </a:br>
            <a:endParaRPr kumimoji="1" lang="ja-JP" altLang="en-US" sz="24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3EF6C5D2-1145-44EE-A45B-88C870B7C90E}"/>
              </a:ext>
            </a:extLst>
          </p:cNvPr>
          <p:cNvSpPr>
            <a:spLocks noGrp="1"/>
          </p:cNvSpPr>
          <p:nvPr>
            <p:ph type="sldNum" sz="quarter" idx="12"/>
          </p:nvPr>
        </p:nvSpPr>
        <p:spPr/>
        <p:txBody>
          <a:bodyPr/>
          <a:lstStyle/>
          <a:p>
            <a:fld id="{B6BECE2A-25ED-4A44-995F-F70E3A4F62E5}" type="slidenum">
              <a:rPr kumimoji="1" lang="ja-JP" altLang="en-US" sz="2000" smtClean="0"/>
              <a:t>11</a:t>
            </a:fld>
            <a:endParaRPr kumimoji="1" lang="ja-JP" altLang="en-US" sz="2000"/>
          </a:p>
        </p:txBody>
      </p:sp>
    </p:spTree>
    <p:extLst>
      <p:ext uri="{BB962C8B-B14F-4D97-AF65-F5344CB8AC3E}">
        <p14:creationId xmlns:p14="http://schemas.microsoft.com/office/powerpoint/2010/main" val="7880495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920697" y="500833"/>
            <a:ext cx="6019365" cy="562583"/>
          </a:xfrm>
        </p:spPr>
        <p:txBody>
          <a:bodyPr anchor="t">
            <a:normAutofit/>
          </a:bodyPr>
          <a:lstStyle/>
          <a:p>
            <a:pPr marL="360363" indent="-360363">
              <a:lnSpc>
                <a:spcPct val="110000"/>
              </a:lnSpc>
              <a:tabLst>
                <a:tab pos="539750" algn="l"/>
                <a:tab pos="623888" algn="l"/>
              </a:tabLst>
            </a:pPr>
            <a:r>
              <a:rPr kumimoji="1" lang="en-US" altLang="ja-JP" sz="2600" i="1" dirty="0">
                <a:latin typeface="メイリオ" panose="020B0604030504040204" pitchFamily="50" charset="-128"/>
                <a:ea typeface="メイリオ" panose="020B0604030504040204" pitchFamily="50" charset="-128"/>
              </a:rPr>
              <a:t>Sample Equity Research Reports</a:t>
            </a:r>
            <a:endParaRPr kumimoji="1" lang="ja-JP" altLang="en-US" sz="2600" i="1"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331724BE-DB02-42DA-B854-1D94BF5BFE0C}"/>
              </a:ext>
            </a:extLst>
          </p:cNvPr>
          <p:cNvSpPr>
            <a:spLocks noGrp="1"/>
          </p:cNvSpPr>
          <p:nvPr>
            <p:ph type="sldNum" sz="quarter" idx="12"/>
          </p:nvPr>
        </p:nvSpPr>
        <p:spPr/>
        <p:txBody>
          <a:bodyPr/>
          <a:lstStyle/>
          <a:p>
            <a:fld id="{B6BECE2A-25ED-4A44-995F-F70E3A4F62E5}" type="slidenum">
              <a:rPr kumimoji="1" lang="ja-JP" altLang="en-US" sz="2000" smtClean="0"/>
              <a:t>12</a:t>
            </a:fld>
            <a:endParaRPr kumimoji="1" lang="ja-JP" altLang="en-US" sz="2000" dirty="0"/>
          </a:p>
        </p:txBody>
      </p:sp>
      <p:pic>
        <p:nvPicPr>
          <p:cNvPr id="5" name="図 4">
            <a:extLst>
              <a:ext uri="{FF2B5EF4-FFF2-40B4-BE49-F238E27FC236}">
                <a16:creationId xmlns:a16="http://schemas.microsoft.com/office/drawing/2014/main" id="{64B51646-9CD0-476A-87E3-BCB519239194}"/>
              </a:ext>
            </a:extLst>
          </p:cNvPr>
          <p:cNvPicPr>
            <a:picLocks noChangeAspect="1"/>
          </p:cNvPicPr>
          <p:nvPr/>
        </p:nvPicPr>
        <p:blipFill>
          <a:blip r:embed="rId2"/>
          <a:stretch>
            <a:fillRect/>
          </a:stretch>
        </p:blipFill>
        <p:spPr>
          <a:xfrm>
            <a:off x="6251276" y="1162602"/>
            <a:ext cx="3693935" cy="5220000"/>
          </a:xfrm>
          <a:prstGeom prst="rect">
            <a:avLst/>
          </a:prstGeom>
        </p:spPr>
      </p:pic>
      <p:pic>
        <p:nvPicPr>
          <p:cNvPr id="6" name="図 5">
            <a:extLst>
              <a:ext uri="{FF2B5EF4-FFF2-40B4-BE49-F238E27FC236}">
                <a16:creationId xmlns:a16="http://schemas.microsoft.com/office/drawing/2014/main" id="{50D582A5-E5DE-4D55-A723-C0C927DCA40C}"/>
              </a:ext>
            </a:extLst>
          </p:cNvPr>
          <p:cNvPicPr>
            <a:picLocks noChangeAspect="1"/>
          </p:cNvPicPr>
          <p:nvPr/>
        </p:nvPicPr>
        <p:blipFill>
          <a:blip r:embed="rId3"/>
          <a:stretch>
            <a:fillRect/>
          </a:stretch>
        </p:blipFill>
        <p:spPr>
          <a:xfrm>
            <a:off x="1418816" y="1162602"/>
            <a:ext cx="3690149" cy="5220000"/>
          </a:xfrm>
          <a:prstGeom prst="rect">
            <a:avLst/>
          </a:prstGeom>
        </p:spPr>
      </p:pic>
    </p:spTree>
    <p:extLst>
      <p:ext uri="{BB962C8B-B14F-4D97-AF65-F5344CB8AC3E}">
        <p14:creationId xmlns:p14="http://schemas.microsoft.com/office/powerpoint/2010/main" val="2271438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1177636" y="458293"/>
            <a:ext cx="10363199" cy="5140037"/>
          </a:xfrm>
        </p:spPr>
        <p:txBody>
          <a:bodyPr anchor="t">
            <a:normAutofit fontScale="90000"/>
          </a:bodyPr>
          <a:lstStyle/>
          <a:p>
            <a:pPr>
              <a:tabLst>
                <a:tab pos="539750" algn="l"/>
                <a:tab pos="803275" algn="l"/>
              </a:tabLst>
            </a:pPr>
            <a:br>
              <a:rPr lang="en-US" altLang="ja-JP" sz="2500" dirty="0">
                <a:latin typeface="メイリオ" panose="020B0604030504040204" pitchFamily="50" charset="-128"/>
                <a:ea typeface="メイリオ" panose="020B0604030504040204" pitchFamily="50" charset="-128"/>
              </a:rPr>
            </a:br>
            <a:r>
              <a:rPr lang="en-US" altLang="ja-JP" sz="2400" dirty="0">
                <a:latin typeface="メイリオ" panose="020B0604030504040204" pitchFamily="50" charset="-128"/>
              </a:rPr>
              <a:t>&lt;Contact&gt;</a:t>
            </a:r>
            <a:br>
              <a:rPr lang="en-US" altLang="ja-JP" sz="2500" dirty="0">
                <a:latin typeface="メイリオ" panose="020B0604030504040204" pitchFamily="50" charset="-128"/>
                <a:ea typeface="メイリオ" panose="020B0604030504040204" pitchFamily="50" charset="-128"/>
              </a:rPr>
            </a:br>
            <a:br>
              <a:rPr kumimoji="1" lang="en-US" altLang="ja-JP" sz="2500" dirty="0">
                <a:latin typeface="メイリオ" panose="020B0604030504040204" pitchFamily="50" charset="-128"/>
                <a:ea typeface="メイリオ" panose="020B0604030504040204" pitchFamily="50" charset="-128"/>
              </a:rPr>
            </a:br>
            <a:r>
              <a:rPr lang="en-US" altLang="ja-JP" sz="2500" dirty="0">
                <a:latin typeface="メイリオ" panose="020B0604030504040204" pitchFamily="50" charset="-128"/>
              </a:rPr>
              <a:t>Fair Research Inc.</a:t>
            </a:r>
            <a:br>
              <a:rPr lang="en-US" altLang="ja-JP" sz="2500" dirty="0">
                <a:latin typeface="メイリオ" panose="020B0604030504040204" pitchFamily="50" charset="-128"/>
              </a:rPr>
            </a:br>
            <a:r>
              <a:rPr lang="en-US" altLang="ja-JP" sz="2500" dirty="0">
                <a:latin typeface="メイリオ" panose="020B0604030504040204" pitchFamily="50" charset="-128"/>
              </a:rPr>
              <a:t>AI Bldg. </a:t>
            </a:r>
            <a:r>
              <a:rPr lang="en-US" altLang="ja-JP" sz="2500" dirty="0" err="1">
                <a:latin typeface="メイリオ" panose="020B0604030504040204" pitchFamily="50" charset="-128"/>
              </a:rPr>
              <a:t>Kayabacho</a:t>
            </a:r>
            <a:r>
              <a:rPr lang="en-US" altLang="ja-JP" sz="2500" dirty="0">
                <a:latin typeface="メイリオ" panose="020B0604030504040204" pitchFamily="50" charset="-128"/>
              </a:rPr>
              <a:t> 511, 1-6-12 </a:t>
            </a:r>
            <a:r>
              <a:rPr lang="en-US" altLang="ja-JP" sz="2500" dirty="0" err="1">
                <a:latin typeface="メイリオ" panose="020B0604030504040204" pitchFamily="50" charset="-128"/>
              </a:rPr>
              <a:t>Shinkawa</a:t>
            </a:r>
            <a:br>
              <a:rPr lang="en-US" altLang="ja-JP" sz="2500" dirty="0">
                <a:latin typeface="メイリオ" panose="020B0604030504040204" pitchFamily="50" charset="-128"/>
              </a:rPr>
            </a:br>
            <a:r>
              <a:rPr lang="en-US" altLang="ja-JP" sz="2500" dirty="0">
                <a:latin typeface="メイリオ" panose="020B0604030504040204" pitchFamily="50" charset="-128"/>
              </a:rPr>
              <a:t>Chuo-</a:t>
            </a:r>
            <a:r>
              <a:rPr lang="en-US" altLang="ja-JP" sz="2500" dirty="0" err="1">
                <a:latin typeface="メイリオ" panose="020B0604030504040204" pitchFamily="50" charset="-128"/>
              </a:rPr>
              <a:t>ku</a:t>
            </a:r>
            <a:r>
              <a:rPr lang="en-US" altLang="ja-JP" sz="2500" dirty="0">
                <a:latin typeface="メイリオ" panose="020B0604030504040204" pitchFamily="50" charset="-128"/>
              </a:rPr>
              <a:t> Tokyo 104-0033  JAPAN</a:t>
            </a:r>
            <a:br>
              <a:rPr lang="en-US" altLang="ja-JP" sz="2500" dirty="0">
                <a:latin typeface="メイリオ" panose="020B0604030504040204" pitchFamily="50" charset="-128"/>
              </a:rPr>
            </a:br>
            <a:r>
              <a:rPr lang="en-US" altLang="ja-JP" sz="2500" dirty="0">
                <a:latin typeface="メイリオ" panose="020B0604030504040204" pitchFamily="50" charset="-128"/>
              </a:rPr>
              <a:t>Tel</a:t>
            </a:r>
            <a:r>
              <a:rPr lang="ja-JP" altLang="en-US" sz="2500" dirty="0">
                <a:latin typeface="メイリオ" panose="020B0604030504040204" pitchFamily="50" charset="-128"/>
              </a:rPr>
              <a:t>： </a:t>
            </a:r>
            <a:r>
              <a:rPr lang="en-US" altLang="ja-JP" sz="2500" dirty="0">
                <a:latin typeface="メイリオ" panose="020B0604030504040204" pitchFamily="50" charset="-128"/>
              </a:rPr>
              <a:t>+81-(0)3-6403-9217</a:t>
            </a:r>
            <a:br>
              <a:rPr lang="en-US" altLang="ja-JP" sz="2500" dirty="0">
                <a:latin typeface="メイリオ" panose="020B0604030504040204" pitchFamily="50" charset="-128"/>
              </a:rPr>
            </a:br>
            <a:br>
              <a:rPr lang="en-US" altLang="ja-JP" sz="2500" dirty="0">
                <a:latin typeface="メイリオ" panose="020B0604030504040204" pitchFamily="50" charset="-128"/>
              </a:rPr>
            </a:br>
            <a:r>
              <a:rPr lang="en-US" altLang="ja-JP" sz="2500" dirty="0">
                <a:latin typeface="メイリオ" panose="020B0604030504040204" pitchFamily="50" charset="-128"/>
              </a:rPr>
              <a:t>Tsuyoshi Suzuki, Managing Director</a:t>
            </a:r>
            <a:br>
              <a:rPr lang="en-US" altLang="ja-JP" sz="2500" dirty="0">
                <a:latin typeface="メイリオ" panose="020B0604030504040204" pitchFamily="50" charset="-128"/>
              </a:rPr>
            </a:br>
            <a:r>
              <a:rPr lang="en-US" altLang="ja-JP" sz="2500" dirty="0">
                <a:latin typeface="メイリオ" panose="020B0604030504040204" pitchFamily="50" charset="-128"/>
              </a:rPr>
              <a:t>E-mail: tsuzuki@fair-research-inst.jp</a:t>
            </a:r>
            <a:r>
              <a:rPr kumimoji="1" lang="ja-JP" altLang="en-US" sz="2500" dirty="0">
                <a:latin typeface="メイリオ" panose="020B0604030504040204" pitchFamily="50" charset="-128"/>
                <a:ea typeface="メイリオ" panose="020B0604030504040204" pitchFamily="50" charset="-128"/>
              </a:rPr>
              <a:t>　</a:t>
            </a:r>
            <a:br>
              <a:rPr kumimoji="1" lang="en-US" altLang="ja-JP" sz="2500" dirty="0">
                <a:latin typeface="メイリオ" panose="020B0604030504040204" pitchFamily="50" charset="-128"/>
                <a:ea typeface="メイリオ" panose="020B0604030504040204" pitchFamily="50" charset="-128"/>
              </a:rPr>
            </a:br>
            <a:br>
              <a:rPr lang="en-US" altLang="ja-JP" sz="2500" dirty="0">
                <a:latin typeface="メイリオ" panose="020B0604030504040204" pitchFamily="50" charset="-128"/>
                <a:ea typeface="メイリオ" panose="020B0604030504040204" pitchFamily="50" charset="-128"/>
              </a:rPr>
            </a:br>
            <a:r>
              <a:rPr lang="en-US" altLang="ja-JP" sz="2500" dirty="0">
                <a:latin typeface="メイリオ" panose="020B0604030504040204" pitchFamily="50" charset="-128"/>
              </a:rPr>
              <a:t>Shuichi Seo, CFA, Managing Director</a:t>
            </a:r>
            <a:br>
              <a:rPr lang="en-US" altLang="ja-JP" sz="2500" dirty="0">
                <a:latin typeface="+mn-ea"/>
                <a:ea typeface="+mn-ea"/>
              </a:rPr>
            </a:br>
            <a:r>
              <a:rPr lang="en-US" altLang="ja-JP" sz="2500" dirty="0">
                <a:latin typeface="+mn-ea"/>
                <a:ea typeface="+mn-ea"/>
              </a:rPr>
              <a:t>E-mail: seo@fair-research-inst.jp</a:t>
            </a:r>
            <a:br>
              <a:rPr lang="en-US" altLang="ja-JP" sz="2500" dirty="0">
                <a:latin typeface="+mn-ea"/>
                <a:ea typeface="+mn-ea"/>
              </a:rPr>
            </a:br>
            <a:r>
              <a:rPr lang="en-US" altLang="ja-JP" sz="2500" dirty="0">
                <a:latin typeface="+mn-ea"/>
                <a:ea typeface="+mn-ea"/>
              </a:rPr>
              <a:t>Cell :  +81-(0)80-3553-9889 </a:t>
            </a:r>
            <a:endParaRPr kumimoji="1" lang="ja-JP" altLang="en-US" sz="2500" dirty="0">
              <a:latin typeface="+mn-ea"/>
              <a:ea typeface="+mn-ea"/>
            </a:endParaRPr>
          </a:p>
        </p:txBody>
      </p:sp>
      <p:sp>
        <p:nvSpPr>
          <p:cNvPr id="3" name="スライド番号プレースホルダー 2">
            <a:extLst>
              <a:ext uri="{FF2B5EF4-FFF2-40B4-BE49-F238E27FC236}">
                <a16:creationId xmlns:a16="http://schemas.microsoft.com/office/drawing/2014/main" id="{8E9D0273-851A-465C-81F9-5A8CE93E37FA}"/>
              </a:ext>
            </a:extLst>
          </p:cNvPr>
          <p:cNvSpPr>
            <a:spLocks noGrp="1"/>
          </p:cNvSpPr>
          <p:nvPr>
            <p:ph type="sldNum" sz="quarter" idx="12"/>
          </p:nvPr>
        </p:nvSpPr>
        <p:spPr/>
        <p:txBody>
          <a:bodyPr/>
          <a:lstStyle/>
          <a:p>
            <a:fld id="{B6BECE2A-25ED-4A44-995F-F70E3A4F62E5}" type="slidenum">
              <a:rPr kumimoji="1" lang="ja-JP" altLang="en-US" sz="2000" smtClean="0"/>
              <a:t>13</a:t>
            </a:fld>
            <a:endParaRPr kumimoji="1" lang="ja-JP" altLang="en-US" sz="2000"/>
          </a:p>
        </p:txBody>
      </p:sp>
    </p:spTree>
    <p:extLst>
      <p:ext uri="{BB962C8B-B14F-4D97-AF65-F5344CB8AC3E}">
        <p14:creationId xmlns:p14="http://schemas.microsoft.com/office/powerpoint/2010/main" val="113512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969818" y="1122363"/>
            <a:ext cx="10432473" cy="4890510"/>
          </a:xfrm>
        </p:spPr>
        <p:txBody>
          <a:bodyPr anchor="t">
            <a:normAutofit/>
          </a:bodyPr>
          <a:lstStyle/>
          <a:p>
            <a:pPr marL="360363" indent="-360363">
              <a:lnSpc>
                <a:spcPct val="120000"/>
              </a:lnSpc>
              <a:tabLst>
                <a:tab pos="539750" algn="l"/>
                <a:tab pos="623888" algn="l"/>
              </a:tabLst>
            </a:pPr>
            <a:r>
              <a:rPr lang="en-US" altLang="ja-JP" sz="2600" dirty="0">
                <a:latin typeface="メイリオ" panose="020B0604030504040204" pitchFamily="50" charset="-128"/>
                <a:ea typeface="メイリオ" panose="020B0604030504040204" pitchFamily="50" charset="-128"/>
              </a:rPr>
              <a:t>&lt;</a:t>
            </a:r>
            <a:r>
              <a:rPr kumimoji="1" lang="en-US" altLang="ja-JP" sz="2600" dirty="0">
                <a:latin typeface="メイリオ" panose="020B0604030504040204" pitchFamily="50" charset="-128"/>
                <a:ea typeface="メイリオ" panose="020B0604030504040204" pitchFamily="50" charset="-128"/>
              </a:rPr>
              <a:t>Services&gt;</a:t>
            </a:r>
            <a:br>
              <a:rPr kumimoji="1" lang="en-US" altLang="ja-JP" sz="2600" dirty="0">
                <a:latin typeface="メイリオ" panose="020B0604030504040204" pitchFamily="50" charset="-128"/>
                <a:ea typeface="メイリオ" panose="020B0604030504040204" pitchFamily="50" charset="-128"/>
              </a:rPr>
            </a:br>
            <a:r>
              <a:rPr lang="en-US" altLang="ja-JP" sz="2600" dirty="0">
                <a:solidFill>
                  <a:srgbClr val="FFFFCC"/>
                </a:solidFill>
                <a:latin typeface="メイリオ" panose="020B0604030504040204" pitchFamily="50" charset="-128"/>
                <a:ea typeface="メイリオ" panose="020B0604030504040204" pitchFamily="50" charset="-128"/>
              </a:rPr>
              <a:t>➢</a:t>
            </a:r>
            <a:r>
              <a:rPr lang="en-US" altLang="ja-JP" sz="2600" dirty="0">
                <a:solidFill>
                  <a:srgbClr val="FFFFCC"/>
                </a:solidFill>
                <a:latin typeface="メイリオ" panose="020B0604030504040204" pitchFamily="50" charset="-128"/>
              </a:rPr>
              <a:t>Equity Research</a:t>
            </a:r>
            <a:br>
              <a:rPr lang="en-US" altLang="ja-JP" sz="3000" dirty="0">
                <a:latin typeface="メイリオ" panose="020B0604030504040204" pitchFamily="50" charset="-128"/>
              </a:rPr>
            </a:br>
            <a:r>
              <a:rPr lang="en-US" altLang="ja-JP" sz="2400" dirty="0">
                <a:latin typeface="メイリオ" panose="020B0604030504040204" pitchFamily="50" charset="-128"/>
              </a:rPr>
              <a:t>Fair Research Inc. (FRI) supplies a fresh look at Japanese SME’s with customized equity research and keen insights.</a:t>
            </a:r>
            <a:br>
              <a:rPr lang="en-US" altLang="ja-JP" sz="2400" dirty="0">
                <a:latin typeface="メイリオ" panose="020B0604030504040204" pitchFamily="50" charset="-128"/>
                <a:ea typeface="メイリオ" panose="020B0604030504040204" pitchFamily="50" charset="-128"/>
              </a:rPr>
            </a:br>
            <a:r>
              <a:rPr lang="en-US" altLang="ja-JP" sz="2600" dirty="0">
                <a:solidFill>
                  <a:srgbClr val="FFFFCC"/>
                </a:solidFill>
                <a:latin typeface="メイリオ" panose="020B0604030504040204" pitchFamily="50" charset="-128"/>
              </a:rPr>
              <a:t>➢Investment Advisory</a:t>
            </a:r>
            <a:br>
              <a:rPr lang="en-US" altLang="ja-JP" sz="2600" dirty="0">
                <a:latin typeface="メイリオ" panose="020B0604030504040204" pitchFamily="50" charset="-128"/>
              </a:rPr>
            </a:br>
            <a:r>
              <a:rPr lang="en-US" altLang="ja-JP" sz="2400" dirty="0">
                <a:latin typeface="メイリオ" panose="020B0604030504040204" pitchFamily="50" charset="-128"/>
              </a:rPr>
              <a:t>FRI advises on markets, sectors, valuations and risks, based on fundamental research.</a:t>
            </a:r>
            <a:br>
              <a:rPr lang="en-US" altLang="ja-JP" sz="2400" dirty="0">
                <a:latin typeface="メイリオ" panose="020B0604030504040204" pitchFamily="50" charset="-128"/>
              </a:rPr>
            </a:br>
            <a:r>
              <a:rPr lang="en-US" altLang="ja-JP" sz="2600" dirty="0">
                <a:solidFill>
                  <a:srgbClr val="FFFFCC"/>
                </a:solidFill>
                <a:latin typeface="メイリオ" panose="020B0604030504040204" pitchFamily="50" charset="-128"/>
              </a:rPr>
              <a:t>➢M&amp;A and Corporate Finance</a:t>
            </a:r>
            <a:br>
              <a:rPr lang="en-US" altLang="ja-JP" sz="4000" dirty="0">
                <a:latin typeface="メイリオ" panose="020B0604030504040204" pitchFamily="50" charset="-128"/>
              </a:rPr>
            </a:br>
            <a:r>
              <a:rPr lang="en-US" altLang="ja-JP" sz="2400" dirty="0">
                <a:latin typeface="メイリオ" panose="020B0604030504040204" pitchFamily="50" charset="-128"/>
              </a:rPr>
              <a:t>FRI specializes in introducing small and medium size international companies to Japanese acquirers, and vice versa. </a:t>
            </a:r>
            <a:endParaRPr kumimoji="1" lang="ja-JP" altLang="en-US" sz="2400"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147123C-6682-4A74-B9A5-C12EAD5AEA77}"/>
              </a:ext>
            </a:extLst>
          </p:cNvPr>
          <p:cNvSpPr>
            <a:spLocks noGrp="1"/>
          </p:cNvSpPr>
          <p:nvPr>
            <p:ph type="sldNum" sz="quarter" idx="12"/>
          </p:nvPr>
        </p:nvSpPr>
        <p:spPr/>
        <p:txBody>
          <a:bodyPr/>
          <a:lstStyle/>
          <a:p>
            <a:fld id="{B6BECE2A-25ED-4A44-995F-F70E3A4F62E5}" type="slidenum">
              <a:rPr kumimoji="1" lang="ja-JP" altLang="en-US" sz="2000" smtClean="0"/>
              <a:t>2</a:t>
            </a:fld>
            <a:endParaRPr kumimoji="1" lang="ja-JP" altLang="en-US" sz="2000" dirty="0"/>
          </a:p>
        </p:txBody>
      </p:sp>
    </p:spTree>
    <p:extLst>
      <p:ext uri="{BB962C8B-B14F-4D97-AF65-F5344CB8AC3E}">
        <p14:creationId xmlns:p14="http://schemas.microsoft.com/office/powerpoint/2010/main" val="766060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6E8A46-23E5-4EE3-A40F-2C2AFD53B039}"/>
              </a:ext>
            </a:extLst>
          </p:cNvPr>
          <p:cNvSpPr>
            <a:spLocks noGrp="1"/>
          </p:cNvSpPr>
          <p:nvPr>
            <p:ph type="ctrTitle"/>
          </p:nvPr>
        </p:nvSpPr>
        <p:spPr>
          <a:xfrm>
            <a:off x="969818" y="1122363"/>
            <a:ext cx="10432473" cy="4890510"/>
          </a:xfrm>
        </p:spPr>
        <p:txBody>
          <a:bodyPr anchor="t">
            <a:noAutofit/>
          </a:bodyPr>
          <a:lstStyle/>
          <a:p>
            <a:pPr marL="360363" indent="-360363">
              <a:lnSpc>
                <a:spcPct val="120000"/>
              </a:lnSpc>
              <a:tabLst>
                <a:tab pos="539750" algn="l"/>
                <a:tab pos="623888" algn="l"/>
              </a:tabLst>
            </a:pPr>
            <a:r>
              <a:rPr lang="en-US" altLang="ja-JP" sz="2600" dirty="0">
                <a:latin typeface="メイリオ" panose="020B0604030504040204" pitchFamily="50" charset="-128"/>
                <a:ea typeface="メイリオ" panose="020B0604030504040204" pitchFamily="50" charset="-128"/>
              </a:rPr>
              <a:t>&lt;V</a:t>
            </a:r>
            <a:r>
              <a:rPr kumimoji="1" lang="en-US" altLang="ja-JP" sz="2600" dirty="0">
                <a:latin typeface="メイリオ" panose="020B0604030504040204" pitchFamily="50" charset="-128"/>
                <a:ea typeface="メイリオ" panose="020B0604030504040204" pitchFamily="50" charset="-128"/>
              </a:rPr>
              <a:t>ision</a:t>
            </a:r>
            <a:r>
              <a:rPr lang="en-US" altLang="ja-JP" sz="2600" dirty="0">
                <a:latin typeface="メイリオ" panose="020B0604030504040204" pitchFamily="50" charset="-128"/>
                <a:ea typeface="メイリオ" panose="020B0604030504040204" pitchFamily="50" charset="-128"/>
              </a:rPr>
              <a:t>&gt;</a:t>
            </a:r>
            <a:br>
              <a:rPr lang="en-US" altLang="ja-JP" sz="2600" dirty="0">
                <a:latin typeface="メイリオ" panose="020B0604030504040204" pitchFamily="50" charset="-128"/>
                <a:ea typeface="メイリオ" panose="020B0604030504040204" pitchFamily="50" charset="-128"/>
              </a:rPr>
            </a:br>
            <a:r>
              <a:rPr lang="en-US" altLang="ja-JP" sz="2600" dirty="0">
                <a:latin typeface="メイリオ" panose="020B0604030504040204" pitchFamily="50" charset="-128"/>
              </a:rPr>
              <a:t>Fair Research Inc. is a research and advisory firm covering Japanese industries and companies.  It conducts unbiased research and fills a gap between business enterprises and investors.  While there is a surfeit of superficial information on the internet, reliable information is hard to come by.  FRI believes that deep fundamental research should be the basis for decision making in investments and business alliances, including M&amp;A.  We help clients to make the correct decision by providing keen insights into industries and companies. </a:t>
            </a:r>
            <a:endParaRPr kumimoji="1" lang="ja-JP" altLang="en-US" sz="2600" i="1"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0147123C-6682-4A74-B9A5-C12EAD5AEA77}"/>
              </a:ext>
            </a:extLst>
          </p:cNvPr>
          <p:cNvSpPr>
            <a:spLocks noGrp="1"/>
          </p:cNvSpPr>
          <p:nvPr>
            <p:ph type="sldNum" sz="quarter" idx="12"/>
          </p:nvPr>
        </p:nvSpPr>
        <p:spPr/>
        <p:txBody>
          <a:bodyPr/>
          <a:lstStyle/>
          <a:p>
            <a:fld id="{B6BECE2A-25ED-4A44-995F-F70E3A4F62E5}" type="slidenum">
              <a:rPr kumimoji="1" lang="ja-JP" altLang="en-US" sz="2000" smtClean="0"/>
              <a:t>3</a:t>
            </a:fld>
            <a:endParaRPr kumimoji="1" lang="ja-JP" altLang="en-US" sz="2000" dirty="0"/>
          </a:p>
        </p:txBody>
      </p:sp>
    </p:spTree>
    <p:extLst>
      <p:ext uri="{BB962C8B-B14F-4D97-AF65-F5344CB8AC3E}">
        <p14:creationId xmlns:p14="http://schemas.microsoft.com/office/powerpoint/2010/main" val="721362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78BC1D9-6D4D-4A46-A4AB-E11ADA255C48}"/>
              </a:ext>
            </a:extLst>
          </p:cNvPr>
          <p:cNvSpPr>
            <a:spLocks noGrp="1"/>
          </p:cNvSpPr>
          <p:nvPr>
            <p:ph type="ctrTitle"/>
          </p:nvPr>
        </p:nvSpPr>
        <p:spPr>
          <a:xfrm>
            <a:off x="1117598" y="537798"/>
            <a:ext cx="9147835" cy="679938"/>
          </a:xfrm>
        </p:spPr>
        <p:txBody>
          <a:bodyPr anchor="t">
            <a:noAutofit/>
          </a:bodyPr>
          <a:lstStyle/>
          <a:p>
            <a:r>
              <a:rPr lang="en-US" altLang="ja-JP" sz="2200" b="1" dirty="0">
                <a:latin typeface="メイリオ" panose="020B0604030504040204" pitchFamily="50" charset="-128"/>
                <a:ea typeface="メイリオ" panose="020B0604030504040204" pitchFamily="50" charset="-128"/>
              </a:rPr>
              <a:t>&lt;Why Japan?&gt;</a:t>
            </a:r>
            <a:br>
              <a:rPr lang="en-US" altLang="ja-JP" sz="2200" b="1" dirty="0">
                <a:latin typeface="メイリオ" panose="020B0604030504040204" pitchFamily="50" charset="-128"/>
                <a:ea typeface="メイリオ" panose="020B0604030504040204" pitchFamily="50" charset="-128"/>
              </a:rPr>
            </a:br>
            <a:r>
              <a:rPr lang="en-US" altLang="ja-JP" sz="2200" b="1" dirty="0">
                <a:latin typeface="メイリオ" panose="020B0604030504040204" pitchFamily="50" charset="-128"/>
                <a:ea typeface="メイリオ" panose="020B0604030504040204" pitchFamily="50" charset="-128"/>
              </a:rPr>
              <a:t>20 Years of deleveraging have strengthened balance sheets</a:t>
            </a:r>
            <a:endParaRPr lang="ja-JP" altLang="en-US" sz="2200" b="1"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0BF9F7F4-E357-4ED2-9A66-CBA7A2C42EA0}"/>
              </a:ext>
            </a:extLst>
          </p:cNvPr>
          <p:cNvSpPr>
            <a:spLocks noGrp="1"/>
          </p:cNvSpPr>
          <p:nvPr>
            <p:ph type="sldNum" sz="quarter" idx="12"/>
          </p:nvPr>
        </p:nvSpPr>
        <p:spPr/>
        <p:txBody>
          <a:bodyPr/>
          <a:lstStyle/>
          <a:p>
            <a:fld id="{B6BECE2A-25ED-4A44-995F-F70E3A4F62E5}" type="slidenum">
              <a:rPr kumimoji="1" lang="ja-JP" altLang="en-US" sz="2000" smtClean="0"/>
              <a:t>4</a:t>
            </a:fld>
            <a:endParaRPr kumimoji="1" lang="ja-JP" altLang="en-US" sz="2000" dirty="0"/>
          </a:p>
        </p:txBody>
      </p:sp>
      <p:sp>
        <p:nvSpPr>
          <p:cNvPr id="9" name="テキスト ボックス 8">
            <a:extLst>
              <a:ext uri="{FF2B5EF4-FFF2-40B4-BE49-F238E27FC236}">
                <a16:creationId xmlns:a16="http://schemas.microsoft.com/office/drawing/2014/main" id="{AACBE2CA-A8F8-413D-8FBB-3073B34C0D4A}"/>
              </a:ext>
            </a:extLst>
          </p:cNvPr>
          <p:cNvSpPr txBox="1"/>
          <p:nvPr/>
        </p:nvSpPr>
        <p:spPr>
          <a:xfrm>
            <a:off x="1117599" y="6204873"/>
            <a:ext cx="10073139" cy="307777"/>
          </a:xfrm>
          <a:prstGeom prst="rect">
            <a:avLst/>
          </a:prstGeom>
          <a:noFill/>
        </p:spPr>
        <p:txBody>
          <a:bodyPr wrap="square" rtlCol="0">
            <a:spAutoFit/>
          </a:bodyPr>
          <a:lstStyle/>
          <a:p>
            <a:r>
              <a:rPr lang="en-US" altLang="ja-JP" sz="1400" dirty="0"/>
              <a:t>(Note) All Industries excluding Finance and Insurance  (Source) Financial Statements Statistics of Corporations, </a:t>
            </a:r>
            <a:r>
              <a:rPr lang="en-US" altLang="ja-JP" sz="1400" dirty="0" err="1"/>
              <a:t>MoF</a:t>
            </a:r>
            <a:endParaRPr lang="en-US" altLang="ja-JP" sz="1400" dirty="0"/>
          </a:p>
        </p:txBody>
      </p:sp>
      <p:sp>
        <p:nvSpPr>
          <p:cNvPr id="3" name="テキスト ボックス 2">
            <a:extLst>
              <a:ext uri="{FF2B5EF4-FFF2-40B4-BE49-F238E27FC236}">
                <a16:creationId xmlns:a16="http://schemas.microsoft.com/office/drawing/2014/main" id="{12A1045E-2B14-4789-9FF6-2A644FF285CC}"/>
              </a:ext>
            </a:extLst>
          </p:cNvPr>
          <p:cNvSpPr txBox="1"/>
          <p:nvPr/>
        </p:nvSpPr>
        <p:spPr>
          <a:xfrm>
            <a:off x="7684630" y="4014062"/>
            <a:ext cx="925970" cy="261610"/>
          </a:xfrm>
          <a:prstGeom prst="rect">
            <a:avLst/>
          </a:prstGeom>
          <a:noFill/>
        </p:spPr>
        <p:txBody>
          <a:bodyPr wrap="square" rtlCol="0">
            <a:spAutoFit/>
          </a:bodyPr>
          <a:lstStyle/>
          <a:p>
            <a:r>
              <a:rPr kumimoji="1" lang="ja-JP" altLang="en-US" sz="1100" b="1" dirty="0"/>
              <a:t>（右軸）</a:t>
            </a:r>
          </a:p>
        </p:txBody>
      </p:sp>
      <p:sp>
        <p:nvSpPr>
          <p:cNvPr id="10" name="テキスト ボックス 9">
            <a:extLst>
              <a:ext uri="{FF2B5EF4-FFF2-40B4-BE49-F238E27FC236}">
                <a16:creationId xmlns:a16="http://schemas.microsoft.com/office/drawing/2014/main" id="{37377B53-AD67-42B7-A049-A14703BA8A8E}"/>
              </a:ext>
            </a:extLst>
          </p:cNvPr>
          <p:cNvSpPr txBox="1"/>
          <p:nvPr/>
        </p:nvSpPr>
        <p:spPr>
          <a:xfrm>
            <a:off x="9399431" y="1539689"/>
            <a:ext cx="2299206" cy="4616648"/>
          </a:xfrm>
          <a:prstGeom prst="rect">
            <a:avLst/>
          </a:prstGeom>
          <a:noFill/>
        </p:spPr>
        <p:txBody>
          <a:bodyPr wrap="square" rtlCol="0">
            <a:spAutoFit/>
          </a:bodyPr>
          <a:lstStyle/>
          <a:p>
            <a:r>
              <a:rPr kumimoji="1" lang="en-US" altLang="ja-JP" sz="2100" i="1" dirty="0">
                <a:latin typeface="メイリオ" panose="020B0604030504040204" pitchFamily="50" charset="-128"/>
                <a:ea typeface="メイリオ" panose="020B0604030504040204" pitchFamily="50" charset="-128"/>
              </a:rPr>
              <a:t>Japanese companies stopped borrowing in the early 1990’s and have since restored their balance sheets while concentrating on core competences for the past 20 years.  </a:t>
            </a:r>
            <a:endParaRPr kumimoji="1" lang="ja-JP" altLang="en-US" sz="2100" i="1" dirty="0">
              <a:latin typeface="メイリオ" panose="020B0604030504040204" pitchFamily="50" charset="-128"/>
              <a:ea typeface="メイリオ" panose="020B0604030504040204" pitchFamily="50" charset="-128"/>
            </a:endParaRPr>
          </a:p>
        </p:txBody>
      </p:sp>
      <p:pic>
        <p:nvPicPr>
          <p:cNvPr id="6" name="図 5">
            <a:extLst>
              <a:ext uri="{FF2B5EF4-FFF2-40B4-BE49-F238E27FC236}">
                <a16:creationId xmlns:a16="http://schemas.microsoft.com/office/drawing/2014/main" id="{ACA66D94-2071-4488-8AF7-80C682E6B050}"/>
              </a:ext>
            </a:extLst>
          </p:cNvPr>
          <p:cNvPicPr>
            <a:picLocks noChangeAspect="1"/>
          </p:cNvPicPr>
          <p:nvPr/>
        </p:nvPicPr>
        <p:blipFill>
          <a:blip r:embed="rId2"/>
          <a:stretch>
            <a:fillRect/>
          </a:stretch>
        </p:blipFill>
        <p:spPr>
          <a:xfrm>
            <a:off x="1449703" y="1266272"/>
            <a:ext cx="7694397" cy="4860000"/>
          </a:xfrm>
          <a:prstGeom prst="rect">
            <a:avLst/>
          </a:prstGeom>
        </p:spPr>
      </p:pic>
    </p:spTree>
    <p:extLst>
      <p:ext uri="{BB962C8B-B14F-4D97-AF65-F5344CB8AC3E}">
        <p14:creationId xmlns:p14="http://schemas.microsoft.com/office/powerpoint/2010/main" val="16130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AFE52F9B-6125-42DC-A0C0-26EE16A0DD8E}"/>
              </a:ext>
            </a:extLst>
          </p:cNvPr>
          <p:cNvSpPr>
            <a:spLocks noGrp="1"/>
          </p:cNvSpPr>
          <p:nvPr>
            <p:ph type="sldNum" sz="quarter" idx="12"/>
          </p:nvPr>
        </p:nvSpPr>
        <p:spPr/>
        <p:txBody>
          <a:bodyPr/>
          <a:lstStyle/>
          <a:p>
            <a:fld id="{B6BECE2A-25ED-4A44-995F-F70E3A4F62E5}" type="slidenum">
              <a:rPr kumimoji="1" lang="ja-JP" altLang="en-US" sz="2000" smtClean="0"/>
              <a:t>5</a:t>
            </a:fld>
            <a:endParaRPr kumimoji="1" lang="ja-JP" altLang="en-US" sz="2000"/>
          </a:p>
        </p:txBody>
      </p:sp>
      <p:sp>
        <p:nvSpPr>
          <p:cNvPr id="4" name="テキスト ボックス 3">
            <a:extLst>
              <a:ext uri="{FF2B5EF4-FFF2-40B4-BE49-F238E27FC236}">
                <a16:creationId xmlns:a16="http://schemas.microsoft.com/office/drawing/2014/main" id="{34606BF9-1EA1-43C9-AEFD-E165A14B173C}"/>
              </a:ext>
            </a:extLst>
          </p:cNvPr>
          <p:cNvSpPr txBox="1"/>
          <p:nvPr/>
        </p:nvSpPr>
        <p:spPr>
          <a:xfrm>
            <a:off x="9390166" y="1647524"/>
            <a:ext cx="2310047" cy="3647152"/>
          </a:xfrm>
          <a:prstGeom prst="rect">
            <a:avLst/>
          </a:prstGeom>
          <a:noFill/>
        </p:spPr>
        <p:txBody>
          <a:bodyPr wrap="square" rtlCol="0">
            <a:spAutoFit/>
          </a:bodyPr>
          <a:lstStyle/>
          <a:p>
            <a:r>
              <a:rPr kumimoji="1" lang="en-US" altLang="ja-JP" sz="2100" i="1" dirty="0">
                <a:latin typeface="メイリオ" panose="020B0604030504040204" pitchFamily="50" charset="-128"/>
                <a:ea typeface="メイリオ" panose="020B0604030504040204" pitchFamily="50" charset="-128"/>
              </a:rPr>
              <a:t>Cash and marketable securities on Japanese balance sheets amount to 210 </a:t>
            </a:r>
            <a:r>
              <a:rPr kumimoji="1" lang="en-US" altLang="ja-JP" sz="2100" i="1" dirty="0" err="1">
                <a:latin typeface="メイリオ" panose="020B0604030504040204" pitchFamily="50" charset="-128"/>
                <a:ea typeface="メイリオ" panose="020B0604030504040204" pitchFamily="50" charset="-128"/>
              </a:rPr>
              <a:t>tril</a:t>
            </a:r>
            <a:r>
              <a:rPr kumimoji="1" lang="en-US" altLang="ja-JP" sz="2100" i="1" dirty="0">
                <a:latin typeface="メイリオ" panose="020B0604030504040204" pitchFamily="50" charset="-128"/>
                <a:ea typeface="メイリオ" panose="020B0604030504040204" pitchFamily="50" charset="-128"/>
              </a:rPr>
              <a:t>. JPY.  This is the ammunition  for new business development.</a:t>
            </a:r>
            <a:endParaRPr kumimoji="1" lang="ja-JP" altLang="en-US" sz="2100" i="1" dirty="0">
              <a:latin typeface="メイリオ" panose="020B0604030504040204" pitchFamily="50" charset="-128"/>
              <a:ea typeface="メイリオ" panose="020B0604030504040204" pitchFamily="50" charset="-128"/>
            </a:endParaRPr>
          </a:p>
        </p:txBody>
      </p:sp>
      <p:sp>
        <p:nvSpPr>
          <p:cNvPr id="10" name="タイトル 4">
            <a:extLst>
              <a:ext uri="{FF2B5EF4-FFF2-40B4-BE49-F238E27FC236}">
                <a16:creationId xmlns:a16="http://schemas.microsoft.com/office/drawing/2014/main" id="{99581680-E389-4D91-914A-CA81FAE8621B}"/>
              </a:ext>
            </a:extLst>
          </p:cNvPr>
          <p:cNvSpPr>
            <a:spLocks noGrp="1"/>
          </p:cNvSpPr>
          <p:nvPr>
            <p:ph type="ctrTitle"/>
          </p:nvPr>
        </p:nvSpPr>
        <p:spPr>
          <a:xfrm>
            <a:off x="1470964" y="463031"/>
            <a:ext cx="8147309" cy="679938"/>
          </a:xfrm>
        </p:spPr>
        <p:txBody>
          <a:bodyPr anchor="t">
            <a:noAutofit/>
          </a:bodyPr>
          <a:lstStyle/>
          <a:p>
            <a:r>
              <a:rPr lang="en-US" altLang="ja-JP" sz="2200" b="1" dirty="0">
                <a:latin typeface="メイリオ" panose="020B0604030504040204" pitchFamily="50" charset="-128"/>
                <a:ea typeface="メイリオ" panose="020B0604030504040204" pitchFamily="50" charset="-128"/>
              </a:rPr>
              <a:t>&lt;Why Japan?&gt;</a:t>
            </a:r>
            <a:br>
              <a:rPr lang="en-US" altLang="ja-JP" sz="2200" b="1" dirty="0">
                <a:latin typeface="メイリオ" panose="020B0604030504040204" pitchFamily="50" charset="-128"/>
                <a:ea typeface="メイリオ" panose="020B0604030504040204" pitchFamily="50" charset="-128"/>
              </a:rPr>
            </a:br>
            <a:r>
              <a:rPr lang="en-US" altLang="ja-JP" sz="2200" b="1" dirty="0">
                <a:latin typeface="メイリオ" panose="020B0604030504040204" pitchFamily="50" charset="-128"/>
                <a:ea typeface="メイリオ" panose="020B0604030504040204" pitchFamily="50" charset="-128"/>
              </a:rPr>
              <a:t>Ready for Fresh Development with Abundant Cash</a:t>
            </a:r>
            <a:endParaRPr lang="ja-JP" altLang="en-US" sz="2200" b="1" dirty="0">
              <a:latin typeface="メイリオ" panose="020B0604030504040204" pitchFamily="50" charset="-128"/>
              <a:ea typeface="メイリオ" panose="020B0604030504040204" pitchFamily="50" charset="-128"/>
            </a:endParaRPr>
          </a:p>
        </p:txBody>
      </p:sp>
      <p:sp>
        <p:nvSpPr>
          <p:cNvPr id="11" name="テキスト ボックス 10">
            <a:extLst>
              <a:ext uri="{FF2B5EF4-FFF2-40B4-BE49-F238E27FC236}">
                <a16:creationId xmlns:a16="http://schemas.microsoft.com/office/drawing/2014/main" id="{8E52765E-E326-497B-9166-1F1DE61446CF}"/>
              </a:ext>
            </a:extLst>
          </p:cNvPr>
          <p:cNvSpPr txBox="1"/>
          <p:nvPr/>
        </p:nvSpPr>
        <p:spPr>
          <a:xfrm>
            <a:off x="1117599" y="6204873"/>
            <a:ext cx="10073139" cy="307777"/>
          </a:xfrm>
          <a:prstGeom prst="rect">
            <a:avLst/>
          </a:prstGeom>
          <a:noFill/>
        </p:spPr>
        <p:txBody>
          <a:bodyPr wrap="square" rtlCol="0">
            <a:spAutoFit/>
          </a:bodyPr>
          <a:lstStyle/>
          <a:p>
            <a:r>
              <a:rPr lang="en-US" altLang="ja-JP" sz="1400" dirty="0"/>
              <a:t>(Note) All Industries excluding Finance and Insurance  (Source) Financial Statements Statistics of Corporations, </a:t>
            </a:r>
            <a:r>
              <a:rPr lang="en-US" altLang="ja-JP" sz="1400" dirty="0" err="1"/>
              <a:t>MoF</a:t>
            </a:r>
            <a:endParaRPr lang="en-US" altLang="ja-JP" sz="1400" dirty="0"/>
          </a:p>
        </p:txBody>
      </p:sp>
      <p:pic>
        <p:nvPicPr>
          <p:cNvPr id="5" name="図 4">
            <a:extLst>
              <a:ext uri="{FF2B5EF4-FFF2-40B4-BE49-F238E27FC236}">
                <a16:creationId xmlns:a16="http://schemas.microsoft.com/office/drawing/2014/main" id="{F8163EE0-52E4-4B55-8210-5F18726BBA3F}"/>
              </a:ext>
            </a:extLst>
          </p:cNvPr>
          <p:cNvPicPr>
            <a:picLocks noChangeAspect="1"/>
          </p:cNvPicPr>
          <p:nvPr/>
        </p:nvPicPr>
        <p:blipFill>
          <a:blip r:embed="rId2"/>
          <a:stretch>
            <a:fillRect/>
          </a:stretch>
        </p:blipFill>
        <p:spPr>
          <a:xfrm>
            <a:off x="1470964" y="1243921"/>
            <a:ext cx="7694397" cy="4860000"/>
          </a:xfrm>
          <a:prstGeom prst="rect">
            <a:avLst/>
          </a:prstGeom>
        </p:spPr>
      </p:pic>
    </p:spTree>
    <p:extLst>
      <p:ext uri="{BB962C8B-B14F-4D97-AF65-F5344CB8AC3E}">
        <p14:creationId xmlns:p14="http://schemas.microsoft.com/office/powerpoint/2010/main" val="490486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AFE52F9B-6125-42DC-A0C0-26EE16A0DD8E}"/>
              </a:ext>
            </a:extLst>
          </p:cNvPr>
          <p:cNvSpPr>
            <a:spLocks noGrp="1"/>
          </p:cNvSpPr>
          <p:nvPr>
            <p:ph type="sldNum" sz="quarter" idx="12"/>
          </p:nvPr>
        </p:nvSpPr>
        <p:spPr/>
        <p:txBody>
          <a:bodyPr/>
          <a:lstStyle/>
          <a:p>
            <a:fld id="{B6BECE2A-25ED-4A44-995F-F70E3A4F62E5}" type="slidenum">
              <a:rPr kumimoji="1" lang="ja-JP" altLang="en-US" sz="2000" smtClean="0"/>
              <a:t>6</a:t>
            </a:fld>
            <a:endParaRPr kumimoji="1" lang="ja-JP" altLang="en-US" sz="2000"/>
          </a:p>
        </p:txBody>
      </p:sp>
      <p:sp>
        <p:nvSpPr>
          <p:cNvPr id="4" name="テキスト ボックス 3">
            <a:extLst>
              <a:ext uri="{FF2B5EF4-FFF2-40B4-BE49-F238E27FC236}">
                <a16:creationId xmlns:a16="http://schemas.microsoft.com/office/drawing/2014/main" id="{34606BF9-1EA1-43C9-AEFD-E165A14B173C}"/>
              </a:ext>
            </a:extLst>
          </p:cNvPr>
          <p:cNvSpPr txBox="1"/>
          <p:nvPr/>
        </p:nvSpPr>
        <p:spPr>
          <a:xfrm>
            <a:off x="9477530" y="2644170"/>
            <a:ext cx="2310047" cy="1708160"/>
          </a:xfrm>
          <a:prstGeom prst="rect">
            <a:avLst/>
          </a:prstGeom>
          <a:noFill/>
        </p:spPr>
        <p:txBody>
          <a:bodyPr wrap="square" rtlCol="0">
            <a:spAutoFit/>
          </a:bodyPr>
          <a:lstStyle/>
          <a:p>
            <a:r>
              <a:rPr kumimoji="1" lang="en-US" altLang="ja-JP" sz="2100" i="1">
                <a:latin typeface="メイリオ" panose="020B0604030504040204" pitchFamily="50" charset="-128"/>
                <a:ea typeface="メイリオ" panose="020B0604030504040204" pitchFamily="50" charset="-128"/>
              </a:rPr>
              <a:t>SME’s </a:t>
            </a:r>
            <a:r>
              <a:rPr kumimoji="1" lang="en-US" altLang="ja-JP" sz="2100" i="1" dirty="0">
                <a:latin typeface="メイリオ" panose="020B0604030504040204" pitchFamily="50" charset="-128"/>
                <a:ea typeface="メイリオ" panose="020B0604030504040204" pitchFamily="50" charset="-128"/>
              </a:rPr>
              <a:t>are hungry for growth and efficient in the  use of capital.</a:t>
            </a:r>
            <a:endParaRPr kumimoji="1" lang="ja-JP" altLang="en-US" sz="2100" i="1" dirty="0">
              <a:latin typeface="メイリオ" panose="020B0604030504040204" pitchFamily="50" charset="-128"/>
              <a:ea typeface="メイリオ" panose="020B0604030504040204" pitchFamily="50" charset="-128"/>
            </a:endParaRPr>
          </a:p>
        </p:txBody>
      </p:sp>
      <p:sp>
        <p:nvSpPr>
          <p:cNvPr id="7" name="テキスト ボックス 6">
            <a:extLst>
              <a:ext uri="{FF2B5EF4-FFF2-40B4-BE49-F238E27FC236}">
                <a16:creationId xmlns:a16="http://schemas.microsoft.com/office/drawing/2014/main" id="{0A6DA4F8-61E1-4F18-BF16-7308F952BA4B}"/>
              </a:ext>
            </a:extLst>
          </p:cNvPr>
          <p:cNvSpPr txBox="1"/>
          <p:nvPr/>
        </p:nvSpPr>
        <p:spPr>
          <a:xfrm>
            <a:off x="1117599" y="6204873"/>
            <a:ext cx="10073139" cy="307777"/>
          </a:xfrm>
          <a:prstGeom prst="rect">
            <a:avLst/>
          </a:prstGeom>
          <a:noFill/>
        </p:spPr>
        <p:txBody>
          <a:bodyPr wrap="square" rtlCol="0">
            <a:spAutoFit/>
          </a:bodyPr>
          <a:lstStyle/>
          <a:p>
            <a:r>
              <a:rPr lang="en-US" altLang="ja-JP" sz="1400" dirty="0"/>
              <a:t>(Note) All Industries excluding Finance and Insurance  (Source) Financial Statements Statistics of Corporations, </a:t>
            </a:r>
            <a:r>
              <a:rPr lang="en-US" altLang="ja-JP" sz="1400" dirty="0" err="1"/>
              <a:t>MoF</a:t>
            </a:r>
            <a:endParaRPr lang="en-US" altLang="ja-JP" sz="1400" dirty="0"/>
          </a:p>
        </p:txBody>
      </p:sp>
      <p:sp>
        <p:nvSpPr>
          <p:cNvPr id="8" name="タイトル 4">
            <a:extLst>
              <a:ext uri="{FF2B5EF4-FFF2-40B4-BE49-F238E27FC236}">
                <a16:creationId xmlns:a16="http://schemas.microsoft.com/office/drawing/2014/main" id="{CBDFC3E5-7A8D-41FF-A255-79A5E8F8CE81}"/>
              </a:ext>
            </a:extLst>
          </p:cNvPr>
          <p:cNvSpPr>
            <a:spLocks noGrp="1"/>
          </p:cNvSpPr>
          <p:nvPr>
            <p:ph type="ctrTitle"/>
          </p:nvPr>
        </p:nvSpPr>
        <p:spPr>
          <a:xfrm>
            <a:off x="1582615" y="560179"/>
            <a:ext cx="9189024" cy="503237"/>
          </a:xfrm>
        </p:spPr>
        <p:txBody>
          <a:bodyPr anchor="t">
            <a:noAutofit/>
          </a:bodyPr>
          <a:lstStyle/>
          <a:p>
            <a:r>
              <a:rPr lang="en-US" altLang="ja-JP" sz="2200" b="1" dirty="0">
                <a:latin typeface="メイリオ" panose="020B0604030504040204" pitchFamily="50" charset="-128"/>
              </a:rPr>
              <a:t>&lt;Why SMEs?&gt;</a:t>
            </a:r>
            <a:br>
              <a:rPr lang="en-US" altLang="ja-JP" sz="2200" b="1" dirty="0">
                <a:latin typeface="メイリオ" panose="020B0604030504040204" pitchFamily="50" charset="-128"/>
              </a:rPr>
            </a:br>
            <a:r>
              <a:rPr lang="en-US" altLang="ja-JP" sz="2200" b="1" dirty="0">
                <a:latin typeface="メイリオ" panose="020B0604030504040204" pitchFamily="50" charset="-128"/>
              </a:rPr>
              <a:t>SME’s </a:t>
            </a:r>
            <a:r>
              <a:rPr lang="en-US" altLang="ja-JP" sz="2200" b="1" dirty="0">
                <a:latin typeface="メイリオ" panose="020B0604030504040204" pitchFamily="50" charset="-128"/>
                <a:ea typeface="メイリオ" panose="020B0604030504040204" pitchFamily="50" charset="-128"/>
              </a:rPr>
              <a:t>Surpass Large Enterprises in Capital Efficiency</a:t>
            </a:r>
            <a:endParaRPr lang="ja-JP" altLang="en-US" sz="2200" b="1" dirty="0">
              <a:latin typeface="メイリオ" panose="020B0604030504040204" pitchFamily="50" charset="-128"/>
              <a:ea typeface="メイリオ" panose="020B0604030504040204" pitchFamily="50" charset="-128"/>
            </a:endParaRPr>
          </a:p>
        </p:txBody>
      </p:sp>
      <p:pic>
        <p:nvPicPr>
          <p:cNvPr id="5" name="図 4">
            <a:extLst>
              <a:ext uri="{FF2B5EF4-FFF2-40B4-BE49-F238E27FC236}">
                <a16:creationId xmlns:a16="http://schemas.microsoft.com/office/drawing/2014/main" id="{4FC24E4F-FCB3-490A-9641-F904501F6B34}"/>
              </a:ext>
            </a:extLst>
          </p:cNvPr>
          <p:cNvPicPr>
            <a:picLocks noChangeAspect="1"/>
          </p:cNvPicPr>
          <p:nvPr/>
        </p:nvPicPr>
        <p:blipFill>
          <a:blip r:embed="rId2"/>
          <a:stretch>
            <a:fillRect/>
          </a:stretch>
        </p:blipFill>
        <p:spPr>
          <a:xfrm>
            <a:off x="1582615" y="1327866"/>
            <a:ext cx="7686529" cy="4860000"/>
          </a:xfrm>
          <a:prstGeom prst="rect">
            <a:avLst/>
          </a:prstGeom>
        </p:spPr>
      </p:pic>
    </p:spTree>
    <p:extLst>
      <p:ext uri="{BB962C8B-B14F-4D97-AF65-F5344CB8AC3E}">
        <p14:creationId xmlns:p14="http://schemas.microsoft.com/office/powerpoint/2010/main" val="226422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78BC1D9-6D4D-4A46-A4AB-E11ADA255C48}"/>
              </a:ext>
            </a:extLst>
          </p:cNvPr>
          <p:cNvSpPr>
            <a:spLocks noGrp="1"/>
          </p:cNvSpPr>
          <p:nvPr>
            <p:ph type="ctrTitle"/>
          </p:nvPr>
        </p:nvSpPr>
        <p:spPr>
          <a:xfrm>
            <a:off x="1634890" y="489368"/>
            <a:ext cx="7674519" cy="503237"/>
          </a:xfrm>
        </p:spPr>
        <p:txBody>
          <a:bodyPr anchor="t">
            <a:noAutofit/>
          </a:bodyPr>
          <a:lstStyle/>
          <a:p>
            <a:r>
              <a:rPr lang="en-US" altLang="ja-JP" sz="2200" b="1" dirty="0">
                <a:latin typeface="メイリオ" panose="020B0604030504040204" pitchFamily="50" charset="-128"/>
              </a:rPr>
              <a:t>&lt;Why SMEs?&gt; </a:t>
            </a:r>
            <a:br>
              <a:rPr lang="en-US" altLang="ja-JP" sz="2200" b="1" dirty="0">
                <a:latin typeface="メイリオ" panose="020B0604030504040204" pitchFamily="50" charset="-128"/>
              </a:rPr>
            </a:br>
            <a:r>
              <a:rPr lang="en-US" altLang="ja-JP" sz="2200" b="1" dirty="0">
                <a:latin typeface="メイリオ" panose="020B0604030504040204" pitchFamily="50" charset="-128"/>
                <a:ea typeface="メイリオ" panose="020B0604030504040204" pitchFamily="50" charset="-128"/>
              </a:rPr>
              <a:t>SME’s are undervalued</a:t>
            </a:r>
            <a:endParaRPr lang="ja-JP" altLang="en-US" sz="2200" b="1" dirty="0">
              <a:latin typeface="メイリオ" panose="020B0604030504040204" pitchFamily="50" charset="-128"/>
              <a:ea typeface="メイリオ" panose="020B0604030504040204" pitchFamily="50" charset="-128"/>
            </a:endParaRPr>
          </a:p>
        </p:txBody>
      </p:sp>
      <p:sp>
        <p:nvSpPr>
          <p:cNvPr id="3" name="スライド番号プレースホルダー 2">
            <a:extLst>
              <a:ext uri="{FF2B5EF4-FFF2-40B4-BE49-F238E27FC236}">
                <a16:creationId xmlns:a16="http://schemas.microsoft.com/office/drawing/2014/main" id="{AFE52F9B-6125-42DC-A0C0-26EE16A0DD8E}"/>
              </a:ext>
            </a:extLst>
          </p:cNvPr>
          <p:cNvSpPr>
            <a:spLocks noGrp="1"/>
          </p:cNvSpPr>
          <p:nvPr>
            <p:ph type="sldNum" sz="quarter" idx="12"/>
          </p:nvPr>
        </p:nvSpPr>
        <p:spPr/>
        <p:txBody>
          <a:bodyPr/>
          <a:lstStyle/>
          <a:p>
            <a:fld id="{B6BECE2A-25ED-4A44-995F-F70E3A4F62E5}" type="slidenum">
              <a:rPr kumimoji="1" lang="ja-JP" altLang="en-US" sz="2000" smtClean="0"/>
              <a:t>7</a:t>
            </a:fld>
            <a:endParaRPr kumimoji="1" lang="ja-JP" altLang="en-US" sz="2000"/>
          </a:p>
        </p:txBody>
      </p:sp>
      <p:sp>
        <p:nvSpPr>
          <p:cNvPr id="4" name="テキスト ボックス 3">
            <a:extLst>
              <a:ext uri="{FF2B5EF4-FFF2-40B4-BE49-F238E27FC236}">
                <a16:creationId xmlns:a16="http://schemas.microsoft.com/office/drawing/2014/main" id="{34606BF9-1EA1-43C9-AEFD-E165A14B173C}"/>
              </a:ext>
            </a:extLst>
          </p:cNvPr>
          <p:cNvSpPr txBox="1"/>
          <p:nvPr/>
        </p:nvSpPr>
        <p:spPr>
          <a:xfrm>
            <a:off x="9402086" y="1498582"/>
            <a:ext cx="2310047" cy="4216539"/>
          </a:xfrm>
          <a:prstGeom prst="rect">
            <a:avLst/>
          </a:prstGeom>
          <a:noFill/>
        </p:spPr>
        <p:txBody>
          <a:bodyPr wrap="square" rtlCol="0">
            <a:spAutoFit/>
          </a:bodyPr>
          <a:lstStyle/>
          <a:p>
            <a:r>
              <a:rPr kumimoji="1" lang="en-US" altLang="ja-JP" sz="2100" i="1" dirty="0">
                <a:latin typeface="メイリオ" panose="020B0604030504040204" pitchFamily="50" charset="-128"/>
                <a:ea typeface="メイリオ" panose="020B0604030504040204" pitchFamily="50" charset="-128"/>
              </a:rPr>
              <a:t>There are a lot of SME’s .</a:t>
            </a:r>
          </a:p>
          <a:p>
            <a:r>
              <a:rPr kumimoji="1" lang="en-US" altLang="ja-JP" sz="1600" i="1" dirty="0">
                <a:latin typeface="メイリオ" panose="020B0604030504040204" pitchFamily="50" charset="-128"/>
                <a:ea typeface="メイリオ" panose="020B0604030504040204" pitchFamily="50" charset="-128"/>
              </a:rPr>
              <a:t>TSE1/Large      100</a:t>
            </a:r>
          </a:p>
          <a:p>
            <a:r>
              <a:rPr kumimoji="1" lang="en-US" altLang="ja-JP" sz="1600" i="1" dirty="0">
                <a:solidFill>
                  <a:srgbClr val="FFFFCC"/>
                </a:solidFill>
                <a:latin typeface="メイリオ" panose="020B0604030504040204" pitchFamily="50" charset="-128"/>
              </a:rPr>
              <a:t>TSE1/Medium   402</a:t>
            </a:r>
          </a:p>
          <a:p>
            <a:r>
              <a:rPr kumimoji="1" lang="en-US" altLang="ja-JP" sz="1600" i="1" dirty="0">
                <a:solidFill>
                  <a:srgbClr val="FFFFCC"/>
                </a:solidFill>
                <a:latin typeface="メイリオ" panose="020B0604030504040204" pitchFamily="50" charset="-128"/>
              </a:rPr>
              <a:t>TSE1/Small    1554</a:t>
            </a:r>
          </a:p>
          <a:p>
            <a:r>
              <a:rPr kumimoji="1" lang="en-US" altLang="ja-JP" sz="1600" i="1" dirty="0">
                <a:solidFill>
                  <a:srgbClr val="FFFFCC"/>
                </a:solidFill>
                <a:latin typeface="メイリオ" panose="020B0604030504040204" pitchFamily="50" charset="-128"/>
              </a:rPr>
              <a:t>TSE2/Smaller   518</a:t>
            </a:r>
          </a:p>
          <a:p>
            <a:endParaRPr kumimoji="1" lang="en-US" altLang="ja-JP" sz="1600" i="1" dirty="0">
              <a:latin typeface="メイリオ" panose="020B0604030504040204" pitchFamily="50" charset="-128"/>
            </a:endParaRPr>
          </a:p>
          <a:p>
            <a:r>
              <a:rPr kumimoji="1" lang="en-US" altLang="ja-JP" sz="2100" i="1" dirty="0">
                <a:latin typeface="メイリオ" panose="020B0604030504040204" pitchFamily="50" charset="-128"/>
                <a:ea typeface="メイリオ" panose="020B0604030504040204" pitchFamily="50" charset="-128"/>
              </a:rPr>
              <a:t>SME’s are not covered well by analysts and fund managers.</a:t>
            </a:r>
          </a:p>
          <a:p>
            <a:endParaRPr kumimoji="1" lang="en-US" altLang="ja-JP" i="1" dirty="0">
              <a:latin typeface="メイリオ" panose="020B0604030504040204" pitchFamily="50" charset="-128"/>
              <a:ea typeface="メイリオ" panose="020B0604030504040204" pitchFamily="50" charset="-128"/>
            </a:endParaRPr>
          </a:p>
          <a:p>
            <a:endParaRPr kumimoji="1" lang="en-US" altLang="ja-JP" sz="2200" i="1" dirty="0">
              <a:latin typeface="メイリオ" panose="020B0604030504040204" pitchFamily="50" charset="-128"/>
              <a:ea typeface="メイリオ" panose="020B0604030504040204" pitchFamily="50" charset="-128"/>
            </a:endParaRPr>
          </a:p>
          <a:p>
            <a:endParaRPr kumimoji="1" lang="ja-JP" altLang="en-US" sz="2200" i="1" dirty="0">
              <a:latin typeface="メイリオ" panose="020B0604030504040204" pitchFamily="50" charset="-128"/>
              <a:ea typeface="メイリオ" panose="020B0604030504040204" pitchFamily="50" charset="-128"/>
            </a:endParaRPr>
          </a:p>
        </p:txBody>
      </p:sp>
      <p:pic>
        <p:nvPicPr>
          <p:cNvPr id="2" name="図 1">
            <a:extLst>
              <a:ext uri="{FF2B5EF4-FFF2-40B4-BE49-F238E27FC236}">
                <a16:creationId xmlns:a16="http://schemas.microsoft.com/office/drawing/2014/main" id="{3D52211B-1306-486B-9D47-E3A1E5DEB440}"/>
              </a:ext>
            </a:extLst>
          </p:cNvPr>
          <p:cNvPicPr>
            <a:picLocks noChangeAspect="1"/>
          </p:cNvPicPr>
          <p:nvPr/>
        </p:nvPicPr>
        <p:blipFill>
          <a:blip r:embed="rId2"/>
          <a:stretch>
            <a:fillRect/>
          </a:stretch>
        </p:blipFill>
        <p:spPr>
          <a:xfrm>
            <a:off x="1634890" y="1257013"/>
            <a:ext cx="7674519" cy="4860000"/>
          </a:xfrm>
          <a:prstGeom prst="rect">
            <a:avLst/>
          </a:prstGeom>
        </p:spPr>
      </p:pic>
      <p:sp>
        <p:nvSpPr>
          <p:cNvPr id="7" name="テキスト ボックス 6">
            <a:extLst>
              <a:ext uri="{FF2B5EF4-FFF2-40B4-BE49-F238E27FC236}">
                <a16:creationId xmlns:a16="http://schemas.microsoft.com/office/drawing/2014/main" id="{121B7E22-B749-4619-A46F-6528C6B0B362}"/>
              </a:ext>
            </a:extLst>
          </p:cNvPr>
          <p:cNvSpPr txBox="1"/>
          <p:nvPr/>
        </p:nvSpPr>
        <p:spPr>
          <a:xfrm>
            <a:off x="1634891" y="6204873"/>
            <a:ext cx="9555847" cy="307777"/>
          </a:xfrm>
          <a:prstGeom prst="rect">
            <a:avLst/>
          </a:prstGeom>
          <a:noFill/>
        </p:spPr>
        <p:txBody>
          <a:bodyPr wrap="square" rtlCol="0">
            <a:spAutoFit/>
          </a:bodyPr>
          <a:lstStyle/>
          <a:p>
            <a:r>
              <a:rPr lang="en-US" altLang="ja-JP" sz="1400" dirty="0"/>
              <a:t>(Source) Japan Exchange Group</a:t>
            </a:r>
          </a:p>
        </p:txBody>
      </p:sp>
      <p:sp>
        <p:nvSpPr>
          <p:cNvPr id="6" name="テキスト ボックス 5">
            <a:extLst>
              <a:ext uri="{FF2B5EF4-FFF2-40B4-BE49-F238E27FC236}">
                <a16:creationId xmlns:a16="http://schemas.microsoft.com/office/drawing/2014/main" id="{12274379-64EF-4CE4-9C3D-68A2D5EC9B74}"/>
              </a:ext>
            </a:extLst>
          </p:cNvPr>
          <p:cNvSpPr txBox="1"/>
          <p:nvPr/>
        </p:nvSpPr>
        <p:spPr>
          <a:xfrm>
            <a:off x="7690338" y="1257013"/>
            <a:ext cx="1277816" cy="461665"/>
          </a:xfrm>
          <a:prstGeom prst="rect">
            <a:avLst/>
          </a:prstGeom>
          <a:noFill/>
        </p:spPr>
        <p:txBody>
          <a:bodyPr wrap="square" rtlCol="0">
            <a:spAutoFit/>
          </a:bodyPr>
          <a:lstStyle/>
          <a:p>
            <a:r>
              <a:rPr kumimoji="1" lang="en-US" altLang="ja-JP" sz="1200" dirty="0">
                <a:solidFill>
                  <a:schemeClr val="bg1"/>
                </a:solidFill>
              </a:rPr>
              <a:t>(As of the end January 2018)</a:t>
            </a:r>
            <a:endParaRPr kumimoji="1" lang="ja-JP" altLang="en-US" sz="1200" dirty="0">
              <a:solidFill>
                <a:schemeClr val="bg1"/>
              </a:solidFill>
            </a:endParaRPr>
          </a:p>
        </p:txBody>
      </p:sp>
    </p:spTree>
    <p:extLst>
      <p:ext uri="{BB962C8B-B14F-4D97-AF65-F5344CB8AC3E}">
        <p14:creationId xmlns:p14="http://schemas.microsoft.com/office/powerpoint/2010/main" val="250775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78BC1D9-6D4D-4A46-A4AB-E11ADA255C48}"/>
              </a:ext>
            </a:extLst>
          </p:cNvPr>
          <p:cNvSpPr>
            <a:spLocks noGrp="1"/>
          </p:cNvSpPr>
          <p:nvPr>
            <p:ph type="ctrTitle"/>
          </p:nvPr>
        </p:nvSpPr>
        <p:spPr>
          <a:xfrm>
            <a:off x="1214033" y="679572"/>
            <a:ext cx="9763932" cy="523901"/>
          </a:xfrm>
        </p:spPr>
        <p:txBody>
          <a:bodyPr anchor="t">
            <a:noAutofit/>
          </a:bodyPr>
          <a:lstStyle/>
          <a:p>
            <a:r>
              <a:rPr lang="en-US" altLang="ja-JP" sz="2200" b="1" dirty="0">
                <a:latin typeface="メイリオ" panose="020B0604030504040204" pitchFamily="50" charset="-128"/>
              </a:rPr>
              <a:t>&lt;Why Bullish on Japan?&gt;</a:t>
            </a:r>
            <a:br>
              <a:rPr lang="en-US" altLang="ja-JP" sz="2200" b="1" dirty="0">
                <a:latin typeface="メイリオ" panose="020B0604030504040204" pitchFamily="50" charset="-128"/>
                <a:ea typeface="メイリオ" panose="020B0604030504040204" pitchFamily="50" charset="-128"/>
              </a:rPr>
            </a:br>
            <a:r>
              <a:rPr lang="en-US" altLang="ja-JP" sz="2200" b="1" dirty="0">
                <a:latin typeface="メイリオ" panose="020B0604030504040204" pitchFamily="50" charset="-128"/>
                <a:ea typeface="メイリオ" panose="020B0604030504040204" pitchFamily="50" charset="-128"/>
              </a:rPr>
              <a:t>Deja Vu of Continental Europe in the Late 1990’s</a:t>
            </a:r>
            <a:endParaRPr lang="ja-JP" altLang="en-US" sz="2200" b="1"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7886CE6D-C29E-4FCA-882C-B7237D40E693}"/>
              </a:ext>
            </a:extLst>
          </p:cNvPr>
          <p:cNvSpPr>
            <a:spLocks noGrp="1"/>
          </p:cNvSpPr>
          <p:nvPr>
            <p:ph type="sldNum" sz="quarter" idx="12"/>
          </p:nvPr>
        </p:nvSpPr>
        <p:spPr/>
        <p:txBody>
          <a:bodyPr/>
          <a:lstStyle/>
          <a:p>
            <a:fld id="{B6BECE2A-25ED-4A44-995F-F70E3A4F62E5}" type="slidenum">
              <a:rPr kumimoji="1" lang="ja-JP" altLang="en-US" sz="2000" smtClean="0"/>
              <a:t>8</a:t>
            </a:fld>
            <a:endParaRPr kumimoji="1" lang="ja-JP" altLang="en-US" sz="2000" dirty="0"/>
          </a:p>
        </p:txBody>
      </p:sp>
      <p:graphicFrame>
        <p:nvGraphicFramePr>
          <p:cNvPr id="3" name="表 2">
            <a:extLst>
              <a:ext uri="{FF2B5EF4-FFF2-40B4-BE49-F238E27FC236}">
                <a16:creationId xmlns:a16="http://schemas.microsoft.com/office/drawing/2014/main" id="{741A500A-1699-46A4-AFA9-2E53AA084B84}"/>
              </a:ext>
            </a:extLst>
          </p:cNvPr>
          <p:cNvGraphicFramePr>
            <a:graphicFrameLocks noGrp="1"/>
          </p:cNvGraphicFramePr>
          <p:nvPr>
            <p:extLst>
              <p:ext uri="{D42A27DB-BD31-4B8C-83A1-F6EECF244321}">
                <p14:modId xmlns:p14="http://schemas.microsoft.com/office/powerpoint/2010/main" val="2072738659"/>
              </p:ext>
            </p:extLst>
          </p:nvPr>
        </p:nvGraphicFramePr>
        <p:xfrm>
          <a:off x="725837" y="1680315"/>
          <a:ext cx="10740325" cy="3108960"/>
        </p:xfrm>
        <a:graphic>
          <a:graphicData uri="http://schemas.openxmlformats.org/drawingml/2006/table">
            <a:tbl>
              <a:tblPr firstRow="1" bandRow="1">
                <a:tableStyleId>{5C22544A-7EE6-4342-B048-85BDC9FD1C3A}</a:tableStyleId>
              </a:tblPr>
              <a:tblGrid>
                <a:gridCol w="2944679">
                  <a:extLst>
                    <a:ext uri="{9D8B030D-6E8A-4147-A177-3AD203B41FA5}">
                      <a16:colId xmlns:a16="http://schemas.microsoft.com/office/drawing/2014/main" val="100273073"/>
                    </a:ext>
                  </a:extLst>
                </a:gridCol>
                <a:gridCol w="3580108">
                  <a:extLst>
                    <a:ext uri="{9D8B030D-6E8A-4147-A177-3AD203B41FA5}">
                      <a16:colId xmlns:a16="http://schemas.microsoft.com/office/drawing/2014/main" val="1591533357"/>
                    </a:ext>
                  </a:extLst>
                </a:gridCol>
                <a:gridCol w="4215538">
                  <a:extLst>
                    <a:ext uri="{9D8B030D-6E8A-4147-A177-3AD203B41FA5}">
                      <a16:colId xmlns:a16="http://schemas.microsoft.com/office/drawing/2014/main" val="1455712153"/>
                    </a:ext>
                  </a:extLst>
                </a:gridCol>
              </a:tblGrid>
              <a:tr h="370840">
                <a:tc>
                  <a:txBody>
                    <a:bodyPr/>
                    <a:lstStyle/>
                    <a:p>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Germany</a:t>
                      </a: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Late 1990’s</a:t>
                      </a:r>
                      <a:r>
                        <a:rPr kumimoji="1" lang="ja-JP" altLang="en-US" sz="2000" dirty="0">
                          <a:latin typeface="メイリオ" panose="020B0604030504040204" pitchFamily="50" charset="-128"/>
                          <a:ea typeface="メイリオ" panose="020B0604030504040204" pitchFamily="50" charset="-128"/>
                        </a:rPr>
                        <a:t>）</a:t>
                      </a:r>
                    </a:p>
                  </a:txBody>
                  <a:tcPr/>
                </a:tc>
                <a:tc>
                  <a:txBody>
                    <a:bodyPr/>
                    <a:lstStyle/>
                    <a:p>
                      <a:r>
                        <a:rPr kumimoji="1" lang="en-US" altLang="ja-JP" sz="2000" dirty="0">
                          <a:latin typeface="メイリオ" panose="020B0604030504040204" pitchFamily="50" charset="-128"/>
                          <a:ea typeface="メイリオ" panose="020B0604030504040204" pitchFamily="50" charset="-128"/>
                        </a:rPr>
                        <a:t>Japan</a:t>
                      </a: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Late 2010’s</a:t>
                      </a:r>
                      <a:r>
                        <a:rPr kumimoji="1" lang="ja-JP" altLang="en-US" sz="2000"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4213550409"/>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International investor perceptions</a:t>
                      </a:r>
                    </a:p>
                    <a:p>
                      <a:r>
                        <a:rPr kumimoji="1" lang="en-US" altLang="ja-JP" sz="2000" dirty="0">
                          <a:latin typeface="メイリオ" panose="020B0604030504040204" pitchFamily="50" charset="-128"/>
                          <a:ea typeface="メイリオ" panose="020B0604030504040204" pitchFamily="50" charset="-128"/>
                        </a:rPr>
                        <a:t>before reforms</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Sick man of Europe (in mid-1990’s)</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Japan passing (in early-2010’s)</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90894175"/>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Corporate management</a:t>
                      </a:r>
                      <a:r>
                        <a:rPr kumimoji="1" lang="en-US" altLang="ja-JP" sz="2000" baseline="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perceptions</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Sense of crisis over inefficiency of socialist capitalism</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mn-ea"/>
                        </a:rPr>
                        <a:t>Sense of crisis over Galapagos-style</a:t>
                      </a:r>
                      <a:r>
                        <a:rPr kumimoji="1" lang="en-US" altLang="ja-JP" sz="2000" baseline="0" dirty="0">
                          <a:latin typeface="メイリオ" panose="020B0604030504040204" pitchFamily="50" charset="-128"/>
                          <a:ea typeface="+mn-ea"/>
                        </a:rPr>
                        <a:t> </a:t>
                      </a:r>
                      <a:r>
                        <a:rPr kumimoji="1" lang="en-US" altLang="ja-JP" sz="2000" dirty="0">
                          <a:latin typeface="メイリオ" panose="020B0604030504040204" pitchFamily="50" charset="-128"/>
                          <a:ea typeface="+mn-ea"/>
                        </a:rPr>
                        <a:t>isolation</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3421064787"/>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Corporate attitudes to capital markets</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Shareholder value / Focus on IR</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mn-ea"/>
                        </a:rPr>
                        <a:t>Corporate governance / Focus on IR</a:t>
                      </a:r>
                      <a:endParaRPr kumimoji="1" lang="ja-JP" altLang="en-US" sz="2000" dirty="0">
                        <a:latin typeface="メイリオ" panose="020B0604030504040204" pitchFamily="50" charset="-128"/>
                        <a:ea typeface="+mn-ea"/>
                      </a:endParaRPr>
                    </a:p>
                  </a:txBody>
                  <a:tcPr/>
                </a:tc>
                <a:extLst>
                  <a:ext uri="{0D108BD9-81ED-4DB2-BD59-A6C34878D82A}">
                    <a16:rowId xmlns:a16="http://schemas.microsoft.com/office/drawing/2014/main" val="283068405"/>
                  </a:ext>
                </a:extLst>
              </a:tr>
            </a:tbl>
          </a:graphicData>
        </a:graphic>
      </p:graphicFrame>
    </p:spTree>
    <p:extLst>
      <p:ext uri="{BB962C8B-B14F-4D97-AF65-F5344CB8AC3E}">
        <p14:creationId xmlns:p14="http://schemas.microsoft.com/office/powerpoint/2010/main" val="4291406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a:extLst>
              <a:ext uri="{FF2B5EF4-FFF2-40B4-BE49-F238E27FC236}">
                <a16:creationId xmlns:a16="http://schemas.microsoft.com/office/drawing/2014/main" id="{F78BC1D9-6D4D-4A46-A4AB-E11ADA255C48}"/>
              </a:ext>
            </a:extLst>
          </p:cNvPr>
          <p:cNvSpPr>
            <a:spLocks noGrp="1"/>
          </p:cNvSpPr>
          <p:nvPr>
            <p:ph type="ctrTitle"/>
          </p:nvPr>
        </p:nvSpPr>
        <p:spPr>
          <a:xfrm>
            <a:off x="1214034" y="605430"/>
            <a:ext cx="9763932" cy="523901"/>
          </a:xfrm>
        </p:spPr>
        <p:txBody>
          <a:bodyPr anchor="t">
            <a:noAutofit/>
          </a:bodyPr>
          <a:lstStyle/>
          <a:p>
            <a:r>
              <a:rPr lang="en-US" altLang="ja-JP" sz="2200" b="1" dirty="0">
                <a:latin typeface="メイリオ" panose="020B0604030504040204" pitchFamily="50" charset="-128"/>
              </a:rPr>
              <a:t>&lt;Why Bullish in Japan?&gt; </a:t>
            </a:r>
            <a:br>
              <a:rPr lang="en-US" altLang="ja-JP" sz="2200" b="1" dirty="0">
                <a:latin typeface="メイリオ" panose="020B0604030504040204" pitchFamily="50" charset="-128"/>
              </a:rPr>
            </a:br>
            <a:r>
              <a:rPr lang="en-US" altLang="ja-JP" sz="2200" b="1" dirty="0">
                <a:latin typeface="メイリオ" panose="020B0604030504040204" pitchFamily="50" charset="-128"/>
                <a:ea typeface="メイリオ" panose="020B0604030504040204" pitchFamily="50" charset="-128"/>
              </a:rPr>
              <a:t>Deja Vu in Continental Europe in Late 1990s</a:t>
            </a:r>
            <a:endParaRPr lang="ja-JP" altLang="en-US" sz="2200" b="1" dirty="0">
              <a:latin typeface="メイリオ" panose="020B0604030504040204" pitchFamily="50" charset="-128"/>
              <a:ea typeface="メイリオ" panose="020B0604030504040204" pitchFamily="50" charset="-128"/>
            </a:endParaRPr>
          </a:p>
        </p:txBody>
      </p:sp>
      <p:sp>
        <p:nvSpPr>
          <p:cNvPr id="4" name="スライド番号プレースホルダー 3">
            <a:extLst>
              <a:ext uri="{FF2B5EF4-FFF2-40B4-BE49-F238E27FC236}">
                <a16:creationId xmlns:a16="http://schemas.microsoft.com/office/drawing/2014/main" id="{7886CE6D-C29E-4FCA-882C-B7237D40E693}"/>
              </a:ext>
            </a:extLst>
          </p:cNvPr>
          <p:cNvSpPr>
            <a:spLocks noGrp="1"/>
          </p:cNvSpPr>
          <p:nvPr>
            <p:ph type="sldNum" sz="quarter" idx="12"/>
          </p:nvPr>
        </p:nvSpPr>
        <p:spPr/>
        <p:txBody>
          <a:bodyPr/>
          <a:lstStyle/>
          <a:p>
            <a:fld id="{B6BECE2A-25ED-4A44-995F-F70E3A4F62E5}" type="slidenum">
              <a:rPr kumimoji="1" lang="ja-JP" altLang="en-US" sz="2000" smtClean="0"/>
              <a:t>9</a:t>
            </a:fld>
            <a:endParaRPr kumimoji="1" lang="ja-JP" altLang="en-US" sz="2000" dirty="0"/>
          </a:p>
        </p:txBody>
      </p:sp>
      <p:graphicFrame>
        <p:nvGraphicFramePr>
          <p:cNvPr id="3" name="表 2">
            <a:extLst>
              <a:ext uri="{FF2B5EF4-FFF2-40B4-BE49-F238E27FC236}">
                <a16:creationId xmlns:a16="http://schemas.microsoft.com/office/drawing/2014/main" id="{741A500A-1699-46A4-AFA9-2E53AA084B84}"/>
              </a:ext>
            </a:extLst>
          </p:cNvPr>
          <p:cNvGraphicFramePr>
            <a:graphicFrameLocks noGrp="1"/>
          </p:cNvGraphicFramePr>
          <p:nvPr>
            <p:extLst>
              <p:ext uri="{D42A27DB-BD31-4B8C-83A1-F6EECF244321}">
                <p14:modId xmlns:p14="http://schemas.microsoft.com/office/powerpoint/2010/main" val="3385718704"/>
              </p:ext>
            </p:extLst>
          </p:nvPr>
        </p:nvGraphicFramePr>
        <p:xfrm>
          <a:off x="725837" y="1439032"/>
          <a:ext cx="10740325" cy="4663440"/>
        </p:xfrm>
        <a:graphic>
          <a:graphicData uri="http://schemas.openxmlformats.org/drawingml/2006/table">
            <a:tbl>
              <a:tblPr firstRow="1" bandRow="1">
                <a:tableStyleId>{5C22544A-7EE6-4342-B048-85BDC9FD1C3A}</a:tableStyleId>
              </a:tblPr>
              <a:tblGrid>
                <a:gridCol w="2944679">
                  <a:extLst>
                    <a:ext uri="{9D8B030D-6E8A-4147-A177-3AD203B41FA5}">
                      <a16:colId xmlns:a16="http://schemas.microsoft.com/office/drawing/2014/main" val="100273073"/>
                    </a:ext>
                  </a:extLst>
                </a:gridCol>
                <a:gridCol w="3580108">
                  <a:extLst>
                    <a:ext uri="{9D8B030D-6E8A-4147-A177-3AD203B41FA5}">
                      <a16:colId xmlns:a16="http://schemas.microsoft.com/office/drawing/2014/main" val="1591533357"/>
                    </a:ext>
                  </a:extLst>
                </a:gridCol>
                <a:gridCol w="4215538">
                  <a:extLst>
                    <a:ext uri="{9D8B030D-6E8A-4147-A177-3AD203B41FA5}">
                      <a16:colId xmlns:a16="http://schemas.microsoft.com/office/drawing/2014/main" val="1455712153"/>
                    </a:ext>
                  </a:extLst>
                </a:gridCol>
              </a:tblGrid>
              <a:tr h="370840">
                <a:tc>
                  <a:txBody>
                    <a:bodyPr/>
                    <a:lstStyle/>
                    <a:p>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Germany</a:t>
                      </a: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Late 1990s</a:t>
                      </a:r>
                      <a:r>
                        <a:rPr kumimoji="1" lang="ja-JP" altLang="en-US" sz="2000" dirty="0">
                          <a:latin typeface="メイリオ" panose="020B0604030504040204" pitchFamily="50" charset="-128"/>
                          <a:ea typeface="メイリオ" panose="020B0604030504040204" pitchFamily="50" charset="-128"/>
                        </a:rPr>
                        <a:t>）</a:t>
                      </a:r>
                    </a:p>
                  </a:txBody>
                  <a:tcPr/>
                </a:tc>
                <a:tc>
                  <a:txBody>
                    <a:bodyPr/>
                    <a:lstStyle/>
                    <a:p>
                      <a:r>
                        <a:rPr kumimoji="1" lang="en-US" altLang="ja-JP" sz="2000" dirty="0">
                          <a:latin typeface="メイリオ" panose="020B0604030504040204" pitchFamily="50" charset="-128"/>
                          <a:ea typeface="メイリオ" panose="020B0604030504040204" pitchFamily="50" charset="-128"/>
                        </a:rPr>
                        <a:t>Japan</a:t>
                      </a:r>
                      <a:r>
                        <a:rPr kumimoji="1" lang="ja-JP" altLang="en-US" sz="2000" dirty="0">
                          <a:latin typeface="メイリオ" panose="020B0604030504040204" pitchFamily="50" charset="-128"/>
                          <a:ea typeface="メイリオ" panose="020B0604030504040204" pitchFamily="50" charset="-128"/>
                        </a:rPr>
                        <a:t>（</a:t>
                      </a:r>
                      <a:r>
                        <a:rPr kumimoji="1" lang="en-US" altLang="ja-JP" sz="2000" dirty="0">
                          <a:latin typeface="メイリオ" panose="020B0604030504040204" pitchFamily="50" charset="-128"/>
                          <a:ea typeface="メイリオ" panose="020B0604030504040204" pitchFamily="50" charset="-128"/>
                        </a:rPr>
                        <a:t>Late 2010s</a:t>
                      </a:r>
                      <a:r>
                        <a:rPr kumimoji="1" lang="ja-JP" altLang="en-US" sz="2000" dirty="0">
                          <a:latin typeface="メイリオ" panose="020B0604030504040204" pitchFamily="50" charset="-128"/>
                          <a:ea typeface="メイリオ" panose="020B0604030504040204" pitchFamily="50" charset="-128"/>
                        </a:rPr>
                        <a:t>）</a:t>
                      </a:r>
                    </a:p>
                  </a:txBody>
                  <a:tcPr/>
                </a:tc>
                <a:extLst>
                  <a:ext uri="{0D108BD9-81ED-4DB2-BD59-A6C34878D82A}">
                    <a16:rowId xmlns:a16="http://schemas.microsoft.com/office/drawing/2014/main" val="4213550409"/>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Domestic Economic Policy</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i="0" dirty="0">
                          <a:latin typeface="メイリオ" panose="020B0604030504040204" pitchFamily="50" charset="-128"/>
                          <a:ea typeface="+mn-ea"/>
                        </a:rPr>
                        <a:t>Schroeder Reform</a:t>
                      </a:r>
                    </a:p>
                    <a:p>
                      <a:pPr marL="176213" indent="-176213"/>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Lowering corporate income taxes, Abolishment of capital gain taxes on stock transfers by corporates</a:t>
                      </a:r>
                    </a:p>
                    <a:p>
                      <a:pPr marL="185738" indent="-185738"/>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Labor market flexibility</a:t>
                      </a:r>
                    </a:p>
                    <a:p>
                      <a:pPr marL="185738" indent="-185738"/>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German Corporate Governance Code (2002) </a:t>
                      </a:r>
                    </a:p>
                    <a:p>
                      <a:pPr marL="185738" marR="0" lvl="0" indent="-185738" algn="l" defTabSz="914400" rtl="0" eaLnBrk="1" fontAlgn="auto" latinLnBrk="0" hangingPunct="1">
                        <a:lnSpc>
                          <a:spcPct val="100000"/>
                        </a:lnSpc>
                        <a:spcBef>
                          <a:spcPts val="0"/>
                        </a:spcBef>
                        <a:spcAft>
                          <a:spcPts val="0"/>
                        </a:spcAft>
                        <a:buClrTx/>
                        <a:buSzTx/>
                        <a:buFontTx/>
                        <a:buNone/>
                        <a:tabLst/>
                        <a:defRPr/>
                      </a:pPr>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Assistance for high growth industries</a:t>
                      </a:r>
                      <a:endParaRPr kumimoji="1" lang="ja-JP" altLang="en-US" sz="1800" i="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Abenomics</a:t>
                      </a:r>
                    </a:p>
                    <a:p>
                      <a:pPr marL="179388" marR="0" lvl="0" indent="-179388" algn="l" defTabSz="457200" rtl="0" eaLnBrk="1" fontAlgn="auto" latinLnBrk="0" hangingPunct="1">
                        <a:lnSpc>
                          <a:spcPct val="100000"/>
                        </a:lnSpc>
                        <a:spcBef>
                          <a:spcPts val="0"/>
                        </a:spcBef>
                        <a:spcAft>
                          <a:spcPts val="0"/>
                        </a:spcAft>
                        <a:buClrTx/>
                        <a:buSzTx/>
                        <a:buFontTx/>
                        <a:buNone/>
                        <a:tabLst/>
                        <a:defRPr/>
                      </a:pPr>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mn-ea"/>
                        </a:rPr>
                        <a:t>Lowering corporate income taxes, Reduction of capital gain taxes on stock transfers by corporates</a:t>
                      </a:r>
                      <a:endParaRPr kumimoji="1" lang="en-US" altLang="ja-JP" sz="1800" i="0" dirty="0">
                        <a:latin typeface="メイリオ" panose="020B0604030504040204" pitchFamily="50" charset="-128"/>
                        <a:ea typeface="メイリオ" panose="020B0604030504040204" pitchFamily="50" charset="-128"/>
                      </a:endParaRPr>
                    </a:p>
                    <a:p>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Stewardship Code</a:t>
                      </a:r>
                    </a:p>
                    <a:p>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mn-ea"/>
                        </a:rPr>
                        <a:t>Corporate Governance Code</a:t>
                      </a:r>
                      <a:endParaRPr kumimoji="1" lang="en-US" altLang="ja-JP" sz="1800" i="0" dirty="0">
                        <a:latin typeface="メイリオ" panose="020B0604030504040204" pitchFamily="50" charset="-128"/>
                        <a:ea typeface="メイリオ" panose="020B0604030504040204" pitchFamily="50" charset="-128"/>
                      </a:endParaRPr>
                    </a:p>
                    <a:p>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メイリオ" panose="020B0604030504040204" pitchFamily="50" charset="-128"/>
                        </a:rPr>
                        <a:t>Fiduciary Duty Code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i="0" dirty="0">
                          <a:latin typeface="メイリオ" panose="020B0604030504040204" pitchFamily="50" charset="-128"/>
                          <a:ea typeface="メイリオ" panose="020B0604030504040204" pitchFamily="50" charset="-128"/>
                        </a:rPr>
                        <a:t>・</a:t>
                      </a:r>
                      <a:r>
                        <a:rPr kumimoji="1" lang="en-US" altLang="ja-JP" sz="1800" i="0" dirty="0">
                          <a:latin typeface="メイリオ" panose="020B0604030504040204" pitchFamily="50" charset="-128"/>
                          <a:ea typeface="+mn-ea"/>
                        </a:rPr>
                        <a:t>Assistance for venture businesses</a:t>
                      </a:r>
                      <a:endParaRPr kumimoji="1" lang="ja-JP" altLang="en-US" sz="1800" i="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2697623063"/>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Foreign</a:t>
                      </a: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Economic</a:t>
                      </a: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Policy</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Monetary</a:t>
                      </a: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Union</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TPP</a:t>
                      </a:r>
                      <a:endParaRPr kumimoji="1" lang="ja-JP" altLang="en-US" sz="2000" dirty="0">
                        <a:latin typeface="メイリオ" panose="020B0604030504040204" pitchFamily="50" charset="-128"/>
                        <a:ea typeface="メイリオ" panose="020B0604030504040204" pitchFamily="50" charset="-128"/>
                      </a:endParaRPr>
                    </a:p>
                  </a:txBody>
                  <a:tcPr/>
                </a:tc>
                <a:extLst>
                  <a:ext uri="{0D108BD9-81ED-4DB2-BD59-A6C34878D82A}">
                    <a16:rowId xmlns:a16="http://schemas.microsoft.com/office/drawing/2014/main" val="1210706243"/>
                  </a:ext>
                </a:extLst>
              </a:tr>
              <a:tr h="370840">
                <a:tc>
                  <a:txBody>
                    <a:bodyPr/>
                    <a:lstStyle/>
                    <a:p>
                      <a:r>
                        <a:rPr kumimoji="1" lang="en-US" altLang="ja-JP" sz="2000" dirty="0">
                          <a:latin typeface="メイリオ" panose="020B0604030504040204" pitchFamily="50" charset="-128"/>
                          <a:ea typeface="メイリオ" panose="020B0604030504040204" pitchFamily="50" charset="-128"/>
                        </a:rPr>
                        <a:t>Industry Reorganization</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メイリオ" panose="020B0604030504040204" pitchFamily="50" charset="-128"/>
                        </a:rPr>
                        <a:t>Increase in</a:t>
                      </a:r>
                      <a:r>
                        <a:rPr kumimoji="1" lang="ja-JP" altLang="en-US" sz="2000" dirty="0">
                          <a:latin typeface="メイリオ" panose="020B0604030504040204" pitchFamily="50" charset="-128"/>
                          <a:ea typeface="メイリオ" panose="020B0604030504040204" pitchFamily="50" charset="-128"/>
                        </a:rPr>
                        <a:t> </a:t>
                      </a:r>
                      <a:r>
                        <a:rPr kumimoji="1" lang="en-US" altLang="ja-JP" sz="2000" dirty="0">
                          <a:latin typeface="メイリオ" panose="020B0604030504040204" pitchFamily="50" charset="-128"/>
                          <a:ea typeface="メイリオ" panose="020B0604030504040204" pitchFamily="50" charset="-128"/>
                        </a:rPr>
                        <a:t>M&amp;A</a:t>
                      </a:r>
                      <a:endParaRPr kumimoji="1" lang="ja-JP" altLang="en-US" sz="2000" dirty="0">
                        <a:latin typeface="メイリオ" panose="020B0604030504040204" pitchFamily="50" charset="-128"/>
                        <a:ea typeface="メイリオ" panose="020B0604030504040204" pitchFamily="50" charset="-128"/>
                      </a:endParaRPr>
                    </a:p>
                  </a:txBody>
                  <a:tcPr/>
                </a:tc>
                <a:tc>
                  <a:txBody>
                    <a:bodyPr/>
                    <a:lstStyle/>
                    <a:p>
                      <a:r>
                        <a:rPr kumimoji="1" lang="en-US" altLang="ja-JP" sz="2000" dirty="0">
                          <a:latin typeface="メイリオ" panose="020B0604030504040204" pitchFamily="50" charset="-128"/>
                          <a:ea typeface="+mn-ea"/>
                        </a:rPr>
                        <a:t>Increase in</a:t>
                      </a:r>
                      <a:r>
                        <a:rPr kumimoji="1" lang="ja-JP" altLang="en-US" sz="2000" dirty="0">
                          <a:latin typeface="メイリオ" panose="020B0604030504040204" pitchFamily="50" charset="-128"/>
                          <a:ea typeface="+mn-ea"/>
                        </a:rPr>
                        <a:t> </a:t>
                      </a:r>
                      <a:r>
                        <a:rPr kumimoji="1" lang="en-US" altLang="ja-JP" sz="2000" dirty="0">
                          <a:latin typeface="メイリオ" panose="020B0604030504040204" pitchFamily="50" charset="-128"/>
                          <a:ea typeface="+mn-ea"/>
                        </a:rPr>
                        <a:t>M&amp;A</a:t>
                      </a:r>
                      <a:endParaRPr kumimoji="1" lang="ja-JP" altLang="en-US" sz="2000" dirty="0">
                        <a:latin typeface="メイリオ" panose="020B0604030504040204" pitchFamily="50" charset="-128"/>
                        <a:ea typeface="+mn-ea"/>
                      </a:endParaRPr>
                    </a:p>
                  </a:txBody>
                  <a:tcPr/>
                </a:tc>
                <a:extLst>
                  <a:ext uri="{0D108BD9-81ED-4DB2-BD59-A6C34878D82A}">
                    <a16:rowId xmlns:a16="http://schemas.microsoft.com/office/drawing/2014/main" val="1095233369"/>
                  </a:ext>
                </a:extLst>
              </a:tr>
            </a:tbl>
          </a:graphicData>
        </a:graphic>
      </p:graphicFrame>
    </p:spTree>
    <p:extLst>
      <p:ext uri="{BB962C8B-B14F-4D97-AF65-F5344CB8AC3E}">
        <p14:creationId xmlns:p14="http://schemas.microsoft.com/office/powerpoint/2010/main" val="25584062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イオン">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イオン">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1246</TotalTime>
  <Words>400</Words>
  <Application>Microsoft Office PowerPoint</Application>
  <PresentationFormat>ワイド画面</PresentationFormat>
  <Paragraphs>77</Paragraphs>
  <Slides>13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13</vt:i4>
      </vt:variant>
    </vt:vector>
  </HeadingPairs>
  <TitlesOfParts>
    <vt:vector size="19" baseType="lpstr">
      <vt:lpstr>メイリオ</vt:lpstr>
      <vt:lpstr>游ゴシック</vt:lpstr>
      <vt:lpstr>Arial</vt:lpstr>
      <vt:lpstr>Century Gothic</vt:lpstr>
      <vt:lpstr>Wingdings 3</vt:lpstr>
      <vt:lpstr>イオン</vt:lpstr>
      <vt:lpstr>Introduction to Fair Research Inc. </vt:lpstr>
      <vt:lpstr>&lt;Services&gt; ➢Equity Research Fair Research Inc. (FRI) supplies a fresh look at Japanese SME’s with customized equity research and keen insights. ➢Investment Advisory FRI advises on markets, sectors, valuations and risks, based on fundamental research. ➢M&amp;A and Corporate Finance FRI specializes in introducing small and medium size international companies to Japanese acquirers, and vice versa. </vt:lpstr>
      <vt:lpstr>&lt;Vision&gt; Fair Research Inc. is a research and advisory firm covering Japanese industries and companies.  It conducts unbiased research and fills a gap between business enterprises and investors.  While there is a surfeit of superficial information on the internet, reliable information is hard to come by.  FRI believes that deep fundamental research should be the basis for decision making in investments and business alliances, including M&amp;A.  We help clients to make the correct decision by providing keen insights into industries and companies. </vt:lpstr>
      <vt:lpstr>&lt;Why Japan?&gt; 20 Years of deleveraging have strengthened balance sheets</vt:lpstr>
      <vt:lpstr>&lt;Why Japan?&gt; Ready for Fresh Development with Abundant Cash</vt:lpstr>
      <vt:lpstr>&lt;Why SMEs?&gt; SME’s Surpass Large Enterprises in Capital Efficiency</vt:lpstr>
      <vt:lpstr>&lt;Why SMEs?&gt;  SME’s are undervalued</vt:lpstr>
      <vt:lpstr>&lt;Why Bullish on Japan?&gt; Deja Vu of Continental Europe in the Late 1990’s</vt:lpstr>
      <vt:lpstr>&lt;Why Bullish in Japan?&gt;  Deja Vu in Continental Europe in Late 1990s</vt:lpstr>
      <vt:lpstr>&lt;Team&gt; Tsuyoshi Suzuki, Managing Director Over 32 years of experience in the financial services industry in Japan, including senior management positions at Toyota Asset Management (as CIO), APS Asset Management (Singapore based boutique, as CEO &amp; CIO in Japan), Asahi Life Asset Management (as Chief Fund Manager) and Citi Global Asset Management (as Senior Portfolio Manager) for over two decades.  Served as a senior strategist of Nomura Research Institute in the early 1990’s.  Tsuyoshi has a B.A. in Economics from the University of Tokyo.  He is a Certified International Investment Analyst and a Chartered Member of the Securities Analysts Association of Japan.  Shuichi Seo, CFA, Managing Director Shuichi Seo has a broad experience in research, consulting and business development on global equities. He started his career as a research analyst with Nomura Research Institute in 1984, taking charge of credit analysis of Asian semi-sovereign issuers, research on Australian equities (in Sydney), the formulation of investment strategies at Nomura Investment Management and research on European equities (in London).  Following Nomura, Shuichi served at Mitsubishi Asset Brains Co. in 2002, Nikko Asset Management in 2005 and T&amp;D Asset Management in 2011 to conduct research and business development.  He was also involved in advisory services on M&amp;A and corporate finance at IBS Securities from 2007 to 2011. Shuichi is a CFA charter holder and served as President of CFA Society Japan from 2013 to 2015.  He has a BA in Law from the University of Tokyo and an MBA from Stern School of Management of New York University.</vt:lpstr>
      <vt:lpstr> James Hegarty, Senior Adviser James is a long time resident of Japan. After graduating from a British university he received a scholarship from the Japanese government to study at the graduate school of the University of Tokyo in Japan and has been here for most of the intervening period. Much of that time has been spent in the Japanese investment industry, as a researcher and fund manager, in companies such as Barclays, Invesco and Amundi. At Fair Research James will be providing his language skills and investment experience. </vt:lpstr>
      <vt:lpstr>Sample Equity Research Reports</vt:lpstr>
      <vt:lpstr> &lt;Contact&gt;  Fair Research Inc. AI Bldg. Kayabacho 511, 1-6-12 Shinkawa Chuo-ku Tokyo 104-0033  JAPAN Tel： +81-(0)3-6403-9217  Tsuyoshi Suzuki, Managing Director E-mail: tsuzuki@fair-research-inst.jp　  Shuichi Seo, CFA, Managing Director E-mail: seo@fair-research-inst.jp Cell :  +81-(0)80-3553-9889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会社紹介</dc:title>
  <dc:creator>sseo@zaw.att.ne.jp</dc:creator>
  <cp:lastModifiedBy>sseo@zaw.att.ne.jp</cp:lastModifiedBy>
  <cp:revision>137</cp:revision>
  <cp:lastPrinted>2018-02-03T08:06:29Z</cp:lastPrinted>
  <dcterms:created xsi:type="dcterms:W3CDTF">2017-07-16T13:53:37Z</dcterms:created>
  <dcterms:modified xsi:type="dcterms:W3CDTF">2018-02-03T08:33:34Z</dcterms:modified>
</cp:coreProperties>
</file>